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>
      <a:defRPr lang="zh-TW"/>
    </a:defPPr>
    <a:lvl1pPr marL="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1pPr>
    <a:lvl2pPr marL="15430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2pPr>
    <a:lvl3pPr marL="30861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3pPr>
    <a:lvl4pPr marL="46291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4pPr>
    <a:lvl5pPr marL="61722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5pPr>
    <a:lvl6pPr marL="77152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6pPr>
    <a:lvl7pPr marL="92583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7pPr>
    <a:lvl8pPr marL="108013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8pPr>
    <a:lvl9pPr marL="123444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 userDrawn="1">
          <p15:clr>
            <a:srgbClr val="A4A3A4"/>
          </p15:clr>
        </p15:guide>
        <p15:guide id="2" pos="102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56" autoAdjust="0"/>
    <p:restoredTop sz="95879" autoAdjust="0"/>
  </p:normalViewPr>
  <p:slideViewPr>
    <p:cSldViewPr>
      <p:cViewPr varScale="1">
        <p:scale>
          <a:sx n="18" d="100"/>
          <a:sy n="18" d="100"/>
        </p:scale>
        <p:origin x="1632" y="126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2FACC7-0BAE-4EB5-B3E9-4925424F765D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9EB6F-7A21-4467-8138-713E29D1F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985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Figure 4: X-axis: Time, Y-axis: Power (Current / Toggle Rate). Use it to calculate the threshold impedance – 20uO</a:t>
            </a:r>
            <a:r>
              <a:rPr lang="en-US" baseline="0" dirty="0"/>
              <a:t> – 30uO (Micro Ohm)</a:t>
            </a:r>
          </a:p>
          <a:p>
            <a:pPr marL="228600" indent="-228600">
              <a:buAutoNum type="arabicPeriod"/>
            </a:pPr>
            <a:r>
              <a:rPr lang="en-US" dirty="0"/>
              <a:t>Figure 3: X-axis: Frequency, Y-axis: Impedance</a:t>
            </a:r>
          </a:p>
          <a:p>
            <a:pPr marL="228600" indent="-228600">
              <a:buAutoNum type="arabicPeriod"/>
            </a:pPr>
            <a:r>
              <a:rPr lang="en-US"/>
              <a:t>Figure Shmoo: </a:t>
            </a:r>
            <a:r>
              <a:rPr lang="en-US" dirty="0"/>
              <a:t>X-axis: Voltage, Y-axis: Frequency </a:t>
            </a:r>
          </a:p>
          <a:p>
            <a:pPr marL="228600" indent="-228600">
              <a:buAutoNum type="arabicPeriod"/>
            </a:pPr>
            <a:r>
              <a:rPr lang="en-US" dirty="0"/>
              <a:t>Signal</a:t>
            </a:r>
            <a:r>
              <a:rPr lang="en-US" baseline="0" dirty="0"/>
              <a:t> output input to the force point, signal input is measure at the sense point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9EB6F-7A21-4467-8138-713E29D1F79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893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430305" y="13421682"/>
            <a:ext cx="27543443" cy="92611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860608" y="24483062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20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6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4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EC9E-905C-4758-85A2-6A460115A9B2}" type="datetimeFigureOut">
              <a:rPr lang="zh-TW" altLang="en-US" smtClean="0"/>
              <a:pPr/>
              <a:t>2022/8/30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BC51-4A01-4F82-9EB9-4765D72D6DA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EC9E-905C-4758-85A2-6A460115A9B2}" type="datetimeFigureOut">
              <a:rPr lang="zh-TW" altLang="en-US" smtClean="0"/>
              <a:pPr/>
              <a:t>2022/8/30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BC51-4A01-4F82-9EB9-4765D72D6DA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5503190" y="8171028"/>
            <a:ext cx="17225903" cy="17419176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825481" y="8171028"/>
            <a:ext cx="51137642" cy="17419176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EC9E-905C-4758-85A2-6A460115A9B2}" type="datetimeFigureOut">
              <a:rPr lang="zh-TW" altLang="en-US" smtClean="0"/>
              <a:pPr/>
              <a:t>2022/8/30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BC51-4A01-4F82-9EB9-4765D72D6DA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EC9E-905C-4758-85A2-6A460115A9B2}" type="datetimeFigureOut">
              <a:rPr lang="zh-TW" altLang="en-US" smtClean="0"/>
              <a:pPr/>
              <a:t>2022/8/30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BC51-4A01-4F82-9EB9-4765D72D6DA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59697" y="27763473"/>
            <a:ext cx="27543443" cy="8581072"/>
          </a:xfrm>
        </p:spPr>
        <p:txBody>
          <a:bodyPr anchor="t"/>
          <a:lstStyle>
            <a:lvl1pPr algn="l">
              <a:defRPr sz="18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59697" y="18312295"/>
            <a:ext cx="27543443" cy="9451179"/>
          </a:xfrm>
        </p:spPr>
        <p:txBody>
          <a:bodyPr anchor="b"/>
          <a:lstStyle>
            <a:lvl1pPr marL="0" indent="0">
              <a:buNone/>
              <a:defRPr sz="9066">
                <a:solidFill>
                  <a:schemeClr val="tx1">
                    <a:tint val="75000"/>
                  </a:schemeClr>
                </a:solidFill>
              </a:defRPr>
            </a:lvl1pPr>
            <a:lvl2pPr marL="2057349" indent="0">
              <a:buNone/>
              <a:defRPr sz="8133">
                <a:solidFill>
                  <a:schemeClr val="tx1">
                    <a:tint val="75000"/>
                  </a:schemeClr>
                </a:solidFill>
              </a:defRPr>
            </a:lvl2pPr>
            <a:lvl3pPr marL="4114697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2046" indent="0">
              <a:buNone/>
              <a:defRPr sz="6267">
                <a:solidFill>
                  <a:schemeClr val="tx1">
                    <a:tint val="75000"/>
                  </a:schemeClr>
                </a:solidFill>
              </a:defRPr>
            </a:lvl4pPr>
            <a:lvl5pPr marL="8229394" indent="0">
              <a:buNone/>
              <a:defRPr sz="6267">
                <a:solidFill>
                  <a:schemeClr val="tx1">
                    <a:tint val="75000"/>
                  </a:schemeClr>
                </a:solidFill>
              </a:defRPr>
            </a:lvl5pPr>
            <a:lvl6pPr marL="10286743" indent="0">
              <a:buNone/>
              <a:defRPr sz="6267">
                <a:solidFill>
                  <a:schemeClr val="tx1">
                    <a:tint val="75000"/>
                  </a:schemeClr>
                </a:solidFill>
              </a:defRPr>
            </a:lvl6pPr>
            <a:lvl7pPr marL="12344091" indent="0">
              <a:buNone/>
              <a:defRPr sz="6267">
                <a:solidFill>
                  <a:schemeClr val="tx1">
                    <a:tint val="75000"/>
                  </a:schemeClr>
                </a:solidFill>
              </a:defRPr>
            </a:lvl7pPr>
            <a:lvl8pPr marL="14401440" indent="0">
              <a:buNone/>
              <a:defRPr sz="6267">
                <a:solidFill>
                  <a:schemeClr val="tx1">
                    <a:tint val="75000"/>
                  </a:schemeClr>
                </a:solidFill>
              </a:defRPr>
            </a:lvl8pPr>
            <a:lvl9pPr marL="16458789" indent="0">
              <a:buNone/>
              <a:defRPr sz="62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EC9E-905C-4758-85A2-6A460115A9B2}" type="datetimeFigureOut">
              <a:rPr lang="zh-TW" altLang="en-US" smtClean="0"/>
              <a:pPr/>
              <a:t>2022/8/30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BC51-4A01-4F82-9EB9-4765D72D6DA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825479" y="47635959"/>
            <a:ext cx="34181772" cy="134726836"/>
          </a:xfrm>
        </p:spPr>
        <p:txBody>
          <a:bodyPr/>
          <a:lstStyle>
            <a:lvl1pPr>
              <a:defRPr sz="12666"/>
            </a:lvl1pPr>
            <a:lvl2pPr>
              <a:defRPr sz="10800"/>
            </a:lvl2pPr>
            <a:lvl3pPr>
              <a:defRPr sz="9066"/>
            </a:lvl3pPr>
            <a:lvl4pPr>
              <a:defRPr sz="8133"/>
            </a:lvl4pPr>
            <a:lvl5pPr>
              <a:defRPr sz="8133"/>
            </a:lvl5pPr>
            <a:lvl6pPr>
              <a:defRPr sz="8133"/>
            </a:lvl6pPr>
            <a:lvl7pPr>
              <a:defRPr sz="8133"/>
            </a:lvl7pPr>
            <a:lvl8pPr>
              <a:defRPr sz="8133"/>
            </a:lvl8pPr>
            <a:lvl9pPr>
              <a:defRPr sz="813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547318" y="47635959"/>
            <a:ext cx="34181772" cy="134726836"/>
          </a:xfrm>
        </p:spPr>
        <p:txBody>
          <a:bodyPr/>
          <a:lstStyle>
            <a:lvl1pPr>
              <a:defRPr sz="12666"/>
            </a:lvl1pPr>
            <a:lvl2pPr>
              <a:defRPr sz="10800"/>
            </a:lvl2pPr>
            <a:lvl3pPr>
              <a:defRPr sz="9066"/>
            </a:lvl3pPr>
            <a:lvl4pPr>
              <a:defRPr sz="8133"/>
            </a:lvl4pPr>
            <a:lvl5pPr>
              <a:defRPr sz="8133"/>
            </a:lvl5pPr>
            <a:lvl6pPr>
              <a:defRPr sz="8133"/>
            </a:lvl6pPr>
            <a:lvl7pPr>
              <a:defRPr sz="8133"/>
            </a:lvl7pPr>
            <a:lvl8pPr>
              <a:defRPr sz="8133"/>
            </a:lvl8pPr>
            <a:lvl9pPr>
              <a:defRPr sz="813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EC9E-905C-4758-85A2-6A460115A9B2}" type="datetimeFigureOut">
              <a:rPr lang="zh-TW" altLang="en-US" smtClean="0"/>
              <a:pPr/>
              <a:t>2022/8/30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BC51-4A01-4F82-9EB9-4765D72D6DA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20203" y="1730222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20203" y="9671214"/>
            <a:ext cx="14317416" cy="4030500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349" indent="0">
              <a:buNone/>
              <a:defRPr sz="9066" b="1"/>
            </a:lvl2pPr>
            <a:lvl3pPr marL="4114697" indent="0">
              <a:buNone/>
              <a:defRPr sz="8133" b="1"/>
            </a:lvl3pPr>
            <a:lvl4pPr marL="6172046" indent="0">
              <a:buNone/>
              <a:defRPr sz="7200" b="1"/>
            </a:lvl4pPr>
            <a:lvl5pPr marL="8229394" indent="0">
              <a:buNone/>
              <a:defRPr sz="7200" b="1"/>
            </a:lvl5pPr>
            <a:lvl6pPr marL="10286743" indent="0">
              <a:buNone/>
              <a:defRPr sz="7200" b="1"/>
            </a:lvl6pPr>
            <a:lvl7pPr marL="12344091" indent="0">
              <a:buNone/>
              <a:defRPr sz="7200" b="1"/>
            </a:lvl7pPr>
            <a:lvl8pPr marL="14401440" indent="0">
              <a:buNone/>
              <a:defRPr sz="7200" b="1"/>
            </a:lvl8pPr>
            <a:lvl9pPr marL="16458789" indent="0">
              <a:buNone/>
              <a:defRPr sz="7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620203" y="13701712"/>
            <a:ext cx="14317416" cy="24893115"/>
          </a:xfrm>
        </p:spPr>
        <p:txBody>
          <a:bodyPr/>
          <a:lstStyle>
            <a:lvl1pPr>
              <a:defRPr sz="10800"/>
            </a:lvl1pPr>
            <a:lvl2pPr>
              <a:defRPr sz="9066"/>
            </a:lvl2pPr>
            <a:lvl3pPr>
              <a:defRPr sz="8133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6460810" y="9671214"/>
            <a:ext cx="14323040" cy="4030500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349" indent="0">
              <a:buNone/>
              <a:defRPr sz="9066" b="1"/>
            </a:lvl2pPr>
            <a:lvl3pPr marL="4114697" indent="0">
              <a:buNone/>
              <a:defRPr sz="8133" b="1"/>
            </a:lvl3pPr>
            <a:lvl4pPr marL="6172046" indent="0">
              <a:buNone/>
              <a:defRPr sz="7200" b="1"/>
            </a:lvl4pPr>
            <a:lvl5pPr marL="8229394" indent="0">
              <a:buNone/>
              <a:defRPr sz="7200" b="1"/>
            </a:lvl5pPr>
            <a:lvl6pPr marL="10286743" indent="0">
              <a:buNone/>
              <a:defRPr sz="7200" b="1"/>
            </a:lvl6pPr>
            <a:lvl7pPr marL="12344091" indent="0">
              <a:buNone/>
              <a:defRPr sz="7200" b="1"/>
            </a:lvl7pPr>
            <a:lvl8pPr marL="14401440" indent="0">
              <a:buNone/>
              <a:defRPr sz="7200" b="1"/>
            </a:lvl8pPr>
            <a:lvl9pPr marL="16458789" indent="0">
              <a:buNone/>
              <a:defRPr sz="7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6460810" y="13701712"/>
            <a:ext cx="14323040" cy="24893115"/>
          </a:xfrm>
        </p:spPr>
        <p:txBody>
          <a:bodyPr/>
          <a:lstStyle>
            <a:lvl1pPr>
              <a:defRPr sz="10800"/>
            </a:lvl1pPr>
            <a:lvl2pPr>
              <a:defRPr sz="9066"/>
            </a:lvl2pPr>
            <a:lvl3pPr>
              <a:defRPr sz="8133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EC9E-905C-4758-85A2-6A460115A9B2}" type="datetimeFigureOut">
              <a:rPr lang="zh-TW" altLang="en-US" smtClean="0"/>
              <a:pPr/>
              <a:t>2022/8/30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BC51-4A01-4F82-9EB9-4765D72D6DA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EC9E-905C-4758-85A2-6A460115A9B2}" type="datetimeFigureOut">
              <a:rPr lang="zh-TW" altLang="en-US" smtClean="0"/>
              <a:pPr/>
              <a:t>2022/8/30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BC51-4A01-4F82-9EB9-4765D72D6DA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EC9E-905C-4758-85A2-6A460115A9B2}" type="datetimeFigureOut">
              <a:rPr lang="zh-TW" altLang="en-US" smtClean="0"/>
              <a:pPr/>
              <a:t>2022/8/30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BC51-4A01-4F82-9EB9-4765D72D6DA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20205" y="1720215"/>
            <a:ext cx="10660709" cy="7320915"/>
          </a:xfrm>
        </p:spPr>
        <p:txBody>
          <a:bodyPr anchor="b"/>
          <a:lstStyle>
            <a:lvl1pPr algn="l">
              <a:defRPr sz="9066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669085" y="1720221"/>
            <a:ext cx="18114764" cy="36874612"/>
          </a:xfrm>
        </p:spPr>
        <p:txBody>
          <a:bodyPr/>
          <a:lstStyle>
            <a:lvl1pPr>
              <a:defRPr sz="14400"/>
            </a:lvl1pPr>
            <a:lvl2pPr>
              <a:defRPr sz="12666"/>
            </a:lvl2pPr>
            <a:lvl3pPr>
              <a:defRPr sz="10800"/>
            </a:lvl3pPr>
            <a:lvl4pPr>
              <a:defRPr sz="9066"/>
            </a:lvl4pPr>
            <a:lvl5pPr>
              <a:defRPr sz="9066"/>
            </a:lvl5pPr>
            <a:lvl6pPr>
              <a:defRPr sz="9066"/>
            </a:lvl6pPr>
            <a:lvl7pPr>
              <a:defRPr sz="9066"/>
            </a:lvl7pPr>
            <a:lvl8pPr>
              <a:defRPr sz="9066"/>
            </a:lvl8pPr>
            <a:lvl9pPr>
              <a:defRPr sz="9066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20205" y="9041135"/>
            <a:ext cx="10660709" cy="29553697"/>
          </a:xfrm>
        </p:spPr>
        <p:txBody>
          <a:bodyPr/>
          <a:lstStyle>
            <a:lvl1pPr marL="0" indent="0">
              <a:buNone/>
              <a:defRPr sz="6267"/>
            </a:lvl1pPr>
            <a:lvl2pPr marL="2057349" indent="0">
              <a:buNone/>
              <a:defRPr sz="5467"/>
            </a:lvl2pPr>
            <a:lvl3pPr marL="4114697" indent="0">
              <a:buNone/>
              <a:defRPr sz="4533"/>
            </a:lvl3pPr>
            <a:lvl4pPr marL="6172046" indent="0">
              <a:buNone/>
              <a:defRPr sz="4000"/>
            </a:lvl4pPr>
            <a:lvl5pPr marL="8229394" indent="0">
              <a:buNone/>
              <a:defRPr sz="4000"/>
            </a:lvl5pPr>
            <a:lvl6pPr marL="10286743" indent="0">
              <a:buNone/>
              <a:defRPr sz="4000"/>
            </a:lvl6pPr>
            <a:lvl7pPr marL="12344091" indent="0">
              <a:buNone/>
              <a:defRPr sz="4000"/>
            </a:lvl7pPr>
            <a:lvl8pPr marL="14401440" indent="0">
              <a:buNone/>
              <a:defRPr sz="4000"/>
            </a:lvl8pPr>
            <a:lvl9pPr marL="16458789" indent="0">
              <a:buNone/>
              <a:defRPr sz="4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EC9E-905C-4758-85A2-6A460115A9B2}" type="datetimeFigureOut">
              <a:rPr lang="zh-TW" altLang="en-US" smtClean="0"/>
              <a:pPr/>
              <a:t>2022/8/30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BC51-4A01-4F82-9EB9-4765D72D6DA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51420" y="30243782"/>
            <a:ext cx="19442430" cy="3570449"/>
          </a:xfrm>
        </p:spPr>
        <p:txBody>
          <a:bodyPr anchor="b"/>
          <a:lstStyle>
            <a:lvl1pPr algn="l">
              <a:defRPr sz="9066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351420" y="3860483"/>
            <a:ext cx="19442430" cy="25923240"/>
          </a:xfrm>
        </p:spPr>
        <p:txBody>
          <a:bodyPr/>
          <a:lstStyle>
            <a:lvl1pPr marL="0" indent="0">
              <a:buNone/>
              <a:defRPr sz="14400"/>
            </a:lvl1pPr>
            <a:lvl2pPr marL="2057349" indent="0">
              <a:buNone/>
              <a:defRPr sz="12666"/>
            </a:lvl2pPr>
            <a:lvl3pPr marL="4114697" indent="0">
              <a:buNone/>
              <a:defRPr sz="10800"/>
            </a:lvl3pPr>
            <a:lvl4pPr marL="6172046" indent="0">
              <a:buNone/>
              <a:defRPr sz="9066"/>
            </a:lvl4pPr>
            <a:lvl5pPr marL="8229394" indent="0">
              <a:buNone/>
              <a:defRPr sz="9066"/>
            </a:lvl5pPr>
            <a:lvl6pPr marL="10286743" indent="0">
              <a:buNone/>
              <a:defRPr sz="9066"/>
            </a:lvl6pPr>
            <a:lvl7pPr marL="12344091" indent="0">
              <a:buNone/>
              <a:defRPr sz="9066"/>
            </a:lvl7pPr>
            <a:lvl8pPr marL="14401440" indent="0">
              <a:buNone/>
              <a:defRPr sz="9066"/>
            </a:lvl8pPr>
            <a:lvl9pPr marL="16458789" indent="0">
              <a:buNone/>
              <a:defRPr sz="9066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51420" y="33814231"/>
            <a:ext cx="19442430" cy="5070631"/>
          </a:xfrm>
        </p:spPr>
        <p:txBody>
          <a:bodyPr/>
          <a:lstStyle>
            <a:lvl1pPr marL="0" indent="0">
              <a:buNone/>
              <a:defRPr sz="6267"/>
            </a:lvl1pPr>
            <a:lvl2pPr marL="2057349" indent="0">
              <a:buNone/>
              <a:defRPr sz="5467"/>
            </a:lvl2pPr>
            <a:lvl3pPr marL="4114697" indent="0">
              <a:buNone/>
              <a:defRPr sz="4533"/>
            </a:lvl3pPr>
            <a:lvl4pPr marL="6172046" indent="0">
              <a:buNone/>
              <a:defRPr sz="4000"/>
            </a:lvl4pPr>
            <a:lvl5pPr marL="8229394" indent="0">
              <a:buNone/>
              <a:defRPr sz="4000"/>
            </a:lvl5pPr>
            <a:lvl6pPr marL="10286743" indent="0">
              <a:buNone/>
              <a:defRPr sz="4000"/>
            </a:lvl6pPr>
            <a:lvl7pPr marL="12344091" indent="0">
              <a:buNone/>
              <a:defRPr sz="4000"/>
            </a:lvl7pPr>
            <a:lvl8pPr marL="14401440" indent="0">
              <a:buNone/>
              <a:defRPr sz="4000"/>
            </a:lvl8pPr>
            <a:lvl9pPr marL="16458789" indent="0">
              <a:buNone/>
              <a:defRPr sz="4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EC9E-905C-4758-85A2-6A460115A9B2}" type="datetimeFigureOut">
              <a:rPr lang="zh-TW" altLang="en-US" smtClean="0"/>
              <a:pPr/>
              <a:t>2022/8/30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0BC51-4A01-4F82-9EB9-4765D72D6DA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620203" y="1730222"/>
            <a:ext cx="29163645" cy="7200900"/>
          </a:xfrm>
          <a:prstGeom prst="rect">
            <a:avLst/>
          </a:prstGeom>
        </p:spPr>
        <p:txBody>
          <a:bodyPr vert="horz" lIns="308610" tIns="154305" rIns="308610" bIns="154305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20203" y="10081265"/>
            <a:ext cx="29163645" cy="28513567"/>
          </a:xfrm>
          <a:prstGeom prst="rect">
            <a:avLst/>
          </a:prstGeom>
        </p:spPr>
        <p:txBody>
          <a:bodyPr vert="horz" lIns="308610" tIns="154305" rIns="308610" bIns="154305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l">
              <a:defRPr sz="54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EC9E-905C-4758-85A2-6A460115A9B2}" type="datetimeFigureOut">
              <a:rPr lang="zh-TW" altLang="en-US" smtClean="0"/>
              <a:pPr/>
              <a:t>2022/8/30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1071385" y="40045008"/>
            <a:ext cx="10261283" cy="2300288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ctr">
              <a:defRPr sz="54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r">
              <a:defRPr sz="54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0BC51-4A01-4F82-9EB9-4765D72D6DA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4697" rtl="0" eaLnBrk="1" latinLnBrk="0" hangingPunct="1">
        <a:spcBef>
          <a:spcPct val="0"/>
        </a:spcBef>
        <a:buNone/>
        <a:defRPr sz="1986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3012" indent="-1543012" algn="l" defTabSz="4114697" rtl="0" eaLnBrk="1" latinLnBrk="0" hangingPunct="1">
        <a:spcBef>
          <a:spcPct val="20000"/>
        </a:spcBef>
        <a:buFont typeface="Arial" pitchFamily="34" charset="0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191" indent="-1285843" algn="l" defTabSz="4114697" rtl="0" eaLnBrk="1" latinLnBrk="0" hangingPunct="1">
        <a:spcBef>
          <a:spcPct val="20000"/>
        </a:spcBef>
        <a:buFont typeface="Arial" pitchFamily="34" charset="0"/>
        <a:buChar char="–"/>
        <a:defRPr sz="12666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1" indent="-1028674" algn="l" defTabSz="4114697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720" indent="-1028674" algn="l" defTabSz="4114697" rtl="0" eaLnBrk="1" latinLnBrk="0" hangingPunct="1">
        <a:spcBef>
          <a:spcPct val="20000"/>
        </a:spcBef>
        <a:buFont typeface="Arial" pitchFamily="34" charset="0"/>
        <a:buChar char="–"/>
        <a:defRPr sz="9066" kern="1200">
          <a:solidFill>
            <a:schemeClr val="tx1"/>
          </a:solidFill>
          <a:latin typeface="+mn-lt"/>
          <a:ea typeface="+mn-ea"/>
          <a:cs typeface="+mn-cs"/>
        </a:defRPr>
      </a:lvl4pPr>
      <a:lvl5pPr marL="9258069" indent="-1028674" algn="l" defTabSz="4114697" rtl="0" eaLnBrk="1" latinLnBrk="0" hangingPunct="1">
        <a:spcBef>
          <a:spcPct val="20000"/>
        </a:spcBef>
        <a:buFont typeface="Arial" pitchFamily="34" charset="0"/>
        <a:buChar char="»"/>
        <a:defRPr sz="9066" kern="1200">
          <a:solidFill>
            <a:schemeClr val="tx1"/>
          </a:solidFill>
          <a:latin typeface="+mn-lt"/>
          <a:ea typeface="+mn-ea"/>
          <a:cs typeface="+mn-cs"/>
        </a:defRPr>
      </a:lvl5pPr>
      <a:lvl6pPr marL="11315417" indent="-1028674" algn="l" defTabSz="4114697" rtl="0" eaLnBrk="1" latinLnBrk="0" hangingPunct="1">
        <a:spcBef>
          <a:spcPct val="20000"/>
        </a:spcBef>
        <a:buFont typeface="Arial" pitchFamily="34" charset="0"/>
        <a:buChar char="•"/>
        <a:defRPr sz="9066" kern="1200">
          <a:solidFill>
            <a:schemeClr val="tx1"/>
          </a:solidFill>
          <a:latin typeface="+mn-lt"/>
          <a:ea typeface="+mn-ea"/>
          <a:cs typeface="+mn-cs"/>
        </a:defRPr>
      </a:lvl6pPr>
      <a:lvl7pPr marL="13372766" indent="-1028674" algn="l" defTabSz="4114697" rtl="0" eaLnBrk="1" latinLnBrk="0" hangingPunct="1">
        <a:spcBef>
          <a:spcPct val="20000"/>
        </a:spcBef>
        <a:buFont typeface="Arial" pitchFamily="34" charset="0"/>
        <a:buChar char="•"/>
        <a:defRPr sz="9066" kern="1200">
          <a:solidFill>
            <a:schemeClr val="tx1"/>
          </a:solidFill>
          <a:latin typeface="+mn-lt"/>
          <a:ea typeface="+mn-ea"/>
          <a:cs typeface="+mn-cs"/>
        </a:defRPr>
      </a:lvl7pPr>
      <a:lvl8pPr marL="15430114" indent="-1028674" algn="l" defTabSz="4114697" rtl="0" eaLnBrk="1" latinLnBrk="0" hangingPunct="1">
        <a:spcBef>
          <a:spcPct val="20000"/>
        </a:spcBef>
        <a:buFont typeface="Arial" pitchFamily="34" charset="0"/>
        <a:buChar char="•"/>
        <a:defRPr sz="9066" kern="1200">
          <a:solidFill>
            <a:schemeClr val="tx1"/>
          </a:solidFill>
          <a:latin typeface="+mn-lt"/>
          <a:ea typeface="+mn-ea"/>
          <a:cs typeface="+mn-cs"/>
        </a:defRPr>
      </a:lvl8pPr>
      <a:lvl9pPr marL="17487463" indent="-1028674" algn="l" defTabSz="4114697" rtl="0" eaLnBrk="1" latinLnBrk="0" hangingPunct="1">
        <a:spcBef>
          <a:spcPct val="20000"/>
        </a:spcBef>
        <a:buFont typeface="Arial" pitchFamily="34" charset="0"/>
        <a:buChar char="•"/>
        <a:defRPr sz="90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4114697" rtl="0" eaLnBrk="1" latinLnBrk="0" hangingPunct="1">
        <a:defRPr sz="8133" kern="1200">
          <a:solidFill>
            <a:schemeClr val="tx1"/>
          </a:solidFill>
          <a:latin typeface="+mn-lt"/>
          <a:ea typeface="+mn-ea"/>
          <a:cs typeface="+mn-cs"/>
        </a:defRPr>
      </a:lvl1pPr>
      <a:lvl2pPr marL="2057349" algn="l" defTabSz="4114697" rtl="0" eaLnBrk="1" latinLnBrk="0" hangingPunct="1">
        <a:defRPr sz="8133" kern="1200">
          <a:solidFill>
            <a:schemeClr val="tx1"/>
          </a:solidFill>
          <a:latin typeface="+mn-lt"/>
          <a:ea typeface="+mn-ea"/>
          <a:cs typeface="+mn-cs"/>
        </a:defRPr>
      </a:lvl2pPr>
      <a:lvl3pPr marL="4114697" algn="l" defTabSz="4114697" rtl="0" eaLnBrk="1" latinLnBrk="0" hangingPunct="1">
        <a:defRPr sz="8133" kern="1200">
          <a:solidFill>
            <a:schemeClr val="tx1"/>
          </a:solidFill>
          <a:latin typeface="+mn-lt"/>
          <a:ea typeface="+mn-ea"/>
          <a:cs typeface="+mn-cs"/>
        </a:defRPr>
      </a:lvl3pPr>
      <a:lvl4pPr marL="6172046" algn="l" defTabSz="4114697" rtl="0" eaLnBrk="1" latinLnBrk="0" hangingPunct="1">
        <a:defRPr sz="8133" kern="1200">
          <a:solidFill>
            <a:schemeClr val="tx1"/>
          </a:solidFill>
          <a:latin typeface="+mn-lt"/>
          <a:ea typeface="+mn-ea"/>
          <a:cs typeface="+mn-cs"/>
        </a:defRPr>
      </a:lvl4pPr>
      <a:lvl5pPr marL="8229394" algn="l" defTabSz="4114697" rtl="0" eaLnBrk="1" latinLnBrk="0" hangingPunct="1">
        <a:defRPr sz="8133" kern="1200">
          <a:solidFill>
            <a:schemeClr val="tx1"/>
          </a:solidFill>
          <a:latin typeface="+mn-lt"/>
          <a:ea typeface="+mn-ea"/>
          <a:cs typeface="+mn-cs"/>
        </a:defRPr>
      </a:lvl5pPr>
      <a:lvl6pPr marL="10286743" algn="l" defTabSz="4114697" rtl="0" eaLnBrk="1" latinLnBrk="0" hangingPunct="1">
        <a:defRPr sz="8133" kern="1200">
          <a:solidFill>
            <a:schemeClr val="tx1"/>
          </a:solidFill>
          <a:latin typeface="+mn-lt"/>
          <a:ea typeface="+mn-ea"/>
          <a:cs typeface="+mn-cs"/>
        </a:defRPr>
      </a:lvl6pPr>
      <a:lvl7pPr marL="12344091" algn="l" defTabSz="4114697" rtl="0" eaLnBrk="1" latinLnBrk="0" hangingPunct="1">
        <a:defRPr sz="8133" kern="1200">
          <a:solidFill>
            <a:schemeClr val="tx1"/>
          </a:solidFill>
          <a:latin typeface="+mn-lt"/>
          <a:ea typeface="+mn-ea"/>
          <a:cs typeface="+mn-cs"/>
        </a:defRPr>
      </a:lvl7pPr>
      <a:lvl8pPr marL="14401440" algn="l" defTabSz="4114697" rtl="0" eaLnBrk="1" latinLnBrk="0" hangingPunct="1">
        <a:defRPr sz="8133" kern="1200">
          <a:solidFill>
            <a:schemeClr val="tx1"/>
          </a:solidFill>
          <a:latin typeface="+mn-lt"/>
          <a:ea typeface="+mn-ea"/>
          <a:cs typeface="+mn-cs"/>
        </a:defRPr>
      </a:lvl8pPr>
      <a:lvl9pPr marL="16458789" algn="l" defTabSz="4114697" rtl="0" eaLnBrk="1" latinLnBrk="0" hangingPunct="1">
        <a:defRPr sz="8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ext Box 1284"/>
          <p:cNvSpPr txBox="1">
            <a:spLocks noChangeArrowheads="1"/>
          </p:cNvSpPr>
          <p:nvPr/>
        </p:nvSpPr>
        <p:spPr bwMode="auto">
          <a:xfrm>
            <a:off x="4872766" y="480356"/>
            <a:ext cx="22343211" cy="5539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1900" tIns="60951" rIns="121900" bIns="60951">
            <a:spAutoFit/>
          </a:bodyPr>
          <a:lstStyle/>
          <a:p>
            <a:pPr algn="ctr"/>
            <a:r>
              <a:rPr lang="en-US" sz="7200" b="1" dirty="0">
                <a:solidFill>
                  <a:srgbClr val="0000FF"/>
                </a:solidFill>
              </a:rPr>
              <a:t>ITC 2016 PO 16: </a:t>
            </a:r>
            <a:r>
              <a:rPr lang="en-US" altLang="zh-CN" sz="6400" b="1" dirty="0"/>
              <a:t>Testing Yield Improvement by Optimizing the Impedance of Power Delivery Network on DIB</a:t>
            </a:r>
            <a:endParaRPr lang="zh-CN" altLang="zh-CN" sz="6400" b="1" dirty="0"/>
          </a:p>
          <a:p>
            <a:br>
              <a:rPr lang="en-US" altLang="zh-CN" sz="7200" dirty="0"/>
            </a:br>
            <a:br>
              <a:rPr lang="en-US" sz="7200" b="1" dirty="0"/>
            </a:br>
            <a:endParaRPr lang="zh-TW" altLang="en-US" sz="7200" dirty="0">
              <a:solidFill>
                <a:srgbClr val="0000FF"/>
              </a:solidFill>
            </a:endParaRPr>
          </a:p>
        </p:txBody>
      </p:sp>
      <p:sp>
        <p:nvSpPr>
          <p:cNvPr id="218" name="Text Box 1539"/>
          <p:cNvSpPr txBox="1">
            <a:spLocks noChangeArrowheads="1"/>
          </p:cNvSpPr>
          <p:nvPr/>
        </p:nvSpPr>
        <p:spPr bwMode="auto">
          <a:xfrm>
            <a:off x="2952553" y="6924983"/>
            <a:ext cx="12725467" cy="943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1900" tIns="60951" rIns="121900" bIns="60951">
            <a:spAutoFit/>
          </a:bodyPr>
          <a:lstStyle/>
          <a:p>
            <a:pPr algn="ctr" defTabSz="3936264">
              <a:spcBef>
                <a:spcPct val="50000"/>
              </a:spcBef>
              <a:defRPr/>
            </a:pPr>
            <a:r>
              <a:rPr lang="en-US" altLang="zh-TW" sz="5333" b="1" kern="0" dirty="0">
                <a:solidFill>
                  <a:srgbClr val="FF0000"/>
                </a:solidFill>
              </a:rPr>
              <a:t>Scan Test Challenges Caused by IR Drop</a:t>
            </a:r>
          </a:p>
        </p:txBody>
      </p:sp>
      <p:sp>
        <p:nvSpPr>
          <p:cNvPr id="108" name="Text Box 5"/>
          <p:cNvSpPr txBox="1">
            <a:spLocks noChangeArrowheads="1"/>
          </p:cNvSpPr>
          <p:nvPr/>
        </p:nvSpPr>
        <p:spPr bwMode="auto">
          <a:xfrm>
            <a:off x="2952553" y="8161207"/>
            <a:ext cx="12481387" cy="6154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1900" tIns="60951" rIns="121900" bIns="60951">
            <a:spAutoFit/>
          </a:bodyPr>
          <a:lstStyle/>
          <a:p>
            <a:pPr marL="685783" indent="-685783" algn="just" defTabSz="3936264">
              <a:spcBef>
                <a:spcPct val="50000"/>
              </a:spcBef>
              <a:buAutoNum type="arabicPeriod"/>
              <a:defRPr/>
            </a:pPr>
            <a:r>
              <a:rPr lang="en-US" altLang="zh-CN" sz="3733" dirty="0"/>
              <a:t>Transition delay at-speed tests are sensitive to IR drops on the power supplies</a:t>
            </a:r>
          </a:p>
          <a:p>
            <a:pPr marL="685783" indent="-685783" algn="just" defTabSz="3936264">
              <a:spcBef>
                <a:spcPct val="50000"/>
              </a:spcBef>
              <a:buAutoNum type="arabicPeriod"/>
              <a:defRPr/>
            </a:pPr>
            <a:r>
              <a:rPr lang="en-US" altLang="zh-CN" sz="3733" dirty="0"/>
              <a:t>Impedances of Power Delivery Network (PDN) on Device Interface Board (DIB) have big impact on the IR drop</a:t>
            </a:r>
          </a:p>
          <a:p>
            <a:pPr marL="685783" indent="-685783" algn="just" defTabSz="3936264">
              <a:spcBef>
                <a:spcPct val="50000"/>
              </a:spcBef>
              <a:buFontTx/>
              <a:buAutoNum type="arabicPeriod"/>
              <a:defRPr/>
            </a:pPr>
            <a:r>
              <a:rPr lang="en-US" altLang="zh-CN" sz="3733" dirty="0"/>
              <a:t>In multi-site testing, different sites may have different PDN impedances vs. frequencies due to variations of layout traces or capacitance values </a:t>
            </a:r>
            <a:endParaRPr lang="en-US" altLang="zh-TW" sz="3733" b="1" kern="0" dirty="0"/>
          </a:p>
          <a:p>
            <a:pPr marL="685783" indent="-685783" algn="just" defTabSz="3936264">
              <a:spcBef>
                <a:spcPct val="50000"/>
              </a:spcBef>
              <a:buFontTx/>
              <a:buAutoNum type="arabicPeriod"/>
              <a:defRPr/>
            </a:pPr>
            <a:r>
              <a:rPr lang="en-US" altLang="zh-CN" sz="3733" dirty="0"/>
              <a:t>Multi-site testing may introduce even larger yield loss due to variations of IR drops on PDNs</a:t>
            </a:r>
          </a:p>
        </p:txBody>
      </p:sp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23324" y="3926637"/>
            <a:ext cx="458962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" name="矩形 132"/>
          <p:cNvSpPr/>
          <p:nvPr/>
        </p:nvSpPr>
        <p:spPr>
          <a:xfrm>
            <a:off x="1800225" y="6076843"/>
            <a:ext cx="28803600" cy="60959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8133"/>
          </a:p>
        </p:txBody>
      </p:sp>
      <p:sp>
        <p:nvSpPr>
          <p:cNvPr id="29" name="TextBox 28"/>
          <p:cNvSpPr txBox="1"/>
          <p:nvPr/>
        </p:nvSpPr>
        <p:spPr>
          <a:xfrm>
            <a:off x="5519806" y="3077943"/>
            <a:ext cx="216961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Jintao Shi                              Zaiman Chen and Yu Huang                    </a:t>
            </a:r>
            <a:r>
              <a:rPr lang="en-US" sz="4800" dirty="0" err="1"/>
              <a:t>Peilai</a:t>
            </a:r>
            <a:r>
              <a:rPr lang="en-US" sz="4800" dirty="0"/>
              <a:t> Zhang</a:t>
            </a:r>
          </a:p>
          <a:p>
            <a:br>
              <a:rPr lang="en-US" sz="4800" dirty="0"/>
            </a:br>
            <a:endParaRPr lang="en-US" sz="4800" dirty="0"/>
          </a:p>
        </p:txBody>
      </p:sp>
      <p:sp>
        <p:nvSpPr>
          <p:cNvPr id="37" name="Text Box 1539"/>
          <p:cNvSpPr txBox="1">
            <a:spLocks noChangeArrowheads="1"/>
          </p:cNvSpPr>
          <p:nvPr/>
        </p:nvSpPr>
        <p:spPr bwMode="auto">
          <a:xfrm>
            <a:off x="17341621" y="15693969"/>
            <a:ext cx="10354237" cy="943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1900" tIns="60951" rIns="121900" bIns="60951">
            <a:spAutoFit/>
          </a:bodyPr>
          <a:lstStyle/>
          <a:p>
            <a:pPr algn="ctr" defTabSz="3936264">
              <a:spcBef>
                <a:spcPct val="50000"/>
              </a:spcBef>
              <a:defRPr/>
            </a:pPr>
            <a:r>
              <a:rPr lang="en-US" altLang="zh-TW" sz="5333" b="1" kern="0" dirty="0">
                <a:solidFill>
                  <a:srgbClr val="FF0000"/>
                </a:solidFill>
              </a:rPr>
              <a:t>Step 1: Analyze</a:t>
            </a: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3426828" y="26985020"/>
            <a:ext cx="12248216" cy="1271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1900" tIns="60951" rIns="121900" bIns="60951">
            <a:spAutoFit/>
          </a:bodyPr>
          <a:lstStyle/>
          <a:p>
            <a:pPr algn="just">
              <a:spcBef>
                <a:spcPts val="2133"/>
              </a:spcBef>
            </a:pPr>
            <a:r>
              <a:rPr lang="en-US" altLang="zh-CN" sz="3733" dirty="0"/>
              <a:t>      A circuit is developed to scan the PDN impedance on each site. Its block diagram is illustrated as follows</a:t>
            </a:r>
            <a:endParaRPr lang="en-US" altLang="zh-TW" sz="3733" b="1" kern="0" dirty="0"/>
          </a:p>
        </p:txBody>
      </p:sp>
      <p:pic>
        <p:nvPicPr>
          <p:cNvPr id="83" name="Picture 2" descr="C:\Users\saifu\AppData\Roaming\Tencent\Users\9215995\QQ\WinTemp\RichOle\U}WPSIT~81{UG]]M$T]6FB6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7176" y="3879653"/>
            <a:ext cx="4692412" cy="1689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图片 83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1598" y="28300699"/>
            <a:ext cx="12809347" cy="761554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矩形 2"/>
          <p:cNvSpPr/>
          <p:nvPr/>
        </p:nvSpPr>
        <p:spPr>
          <a:xfrm>
            <a:off x="15828159" y="6924964"/>
            <a:ext cx="13804935" cy="913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5333" b="1" dirty="0">
                <a:solidFill>
                  <a:srgbClr val="FF0000"/>
                </a:solidFill>
              </a:rPr>
              <a:t>Shmoo of the Same Device on 8 Different Sites</a:t>
            </a:r>
            <a:endParaRPr lang="zh-CN" altLang="en-US" sz="5333" b="1" dirty="0">
              <a:solidFill>
                <a:srgbClr val="FF0000"/>
              </a:solidFill>
            </a:endParaRPr>
          </a:p>
        </p:txBody>
      </p:sp>
      <p:pic>
        <p:nvPicPr>
          <p:cNvPr id="86" name="图片 85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7884" y="8161207"/>
            <a:ext cx="11094400" cy="6155512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Text Box 1539"/>
          <p:cNvSpPr txBox="1">
            <a:spLocks noChangeArrowheads="1"/>
          </p:cNvSpPr>
          <p:nvPr/>
        </p:nvSpPr>
        <p:spPr bwMode="auto">
          <a:xfrm>
            <a:off x="10415452" y="37884650"/>
            <a:ext cx="10354237" cy="943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1900" tIns="60951" rIns="121900" bIns="60951">
            <a:spAutoFit/>
          </a:bodyPr>
          <a:lstStyle/>
          <a:p>
            <a:pPr algn="ctr" defTabSz="3936264">
              <a:spcBef>
                <a:spcPct val="50000"/>
              </a:spcBef>
              <a:defRPr/>
            </a:pPr>
            <a:r>
              <a:rPr lang="en-US" altLang="zh-TW" sz="5333" b="1" kern="0" dirty="0">
                <a:solidFill>
                  <a:srgbClr val="FF0000"/>
                </a:solidFill>
              </a:rPr>
              <a:t>Step 3: Optimize</a:t>
            </a:r>
          </a:p>
        </p:txBody>
      </p:sp>
      <p:sp>
        <p:nvSpPr>
          <p:cNvPr id="89" name="Text Box 5"/>
          <p:cNvSpPr txBox="1">
            <a:spLocks noChangeArrowheads="1"/>
          </p:cNvSpPr>
          <p:nvPr/>
        </p:nvSpPr>
        <p:spPr bwMode="auto">
          <a:xfrm>
            <a:off x="17171899" y="26981860"/>
            <a:ext cx="10957749" cy="2420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1900" tIns="60951" rIns="121900" bIns="60951">
            <a:spAutoFit/>
          </a:bodyPr>
          <a:lstStyle/>
          <a:p>
            <a:pPr algn="just"/>
            <a:r>
              <a:rPr lang="en-US" altLang="zh-CN" sz="3733" dirty="0"/>
              <a:t>      With the designed circuitry, we measure the impedance vs. the frequency. In this example, the best sites are Sites 6 and 7 and the worst sites are Sites 0 and 3, which matched the shmoo results</a:t>
            </a:r>
            <a:endParaRPr lang="en-US" altLang="zh-TW" sz="3733" b="1" kern="0" dirty="0"/>
          </a:p>
        </p:txBody>
      </p:sp>
      <p:pic>
        <p:nvPicPr>
          <p:cNvPr id="90" name="图片 89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5911" y="29403019"/>
            <a:ext cx="12161388" cy="6879311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Text Box 1539"/>
          <p:cNvSpPr txBox="1">
            <a:spLocks noChangeArrowheads="1"/>
          </p:cNvSpPr>
          <p:nvPr/>
        </p:nvSpPr>
        <p:spPr bwMode="auto">
          <a:xfrm>
            <a:off x="3516703" y="26038031"/>
            <a:ext cx="10354237" cy="943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1900" tIns="60951" rIns="121900" bIns="60951">
            <a:spAutoFit/>
          </a:bodyPr>
          <a:lstStyle/>
          <a:p>
            <a:pPr algn="ctr" defTabSz="3936264">
              <a:spcBef>
                <a:spcPct val="50000"/>
              </a:spcBef>
              <a:defRPr/>
            </a:pPr>
            <a:r>
              <a:rPr lang="en-US" altLang="zh-TW" sz="5333" b="1" kern="0" dirty="0">
                <a:solidFill>
                  <a:srgbClr val="FF0000"/>
                </a:solidFill>
              </a:rPr>
              <a:t>Step 2: Measure</a:t>
            </a:r>
          </a:p>
        </p:txBody>
      </p:sp>
      <p:sp>
        <p:nvSpPr>
          <p:cNvPr id="96" name="Text Box 5"/>
          <p:cNvSpPr txBox="1">
            <a:spLocks noChangeArrowheads="1"/>
          </p:cNvSpPr>
          <p:nvPr/>
        </p:nvSpPr>
        <p:spPr bwMode="auto">
          <a:xfrm>
            <a:off x="16368255" y="16752178"/>
            <a:ext cx="12565037" cy="2690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1900" tIns="60951" rIns="121900" bIns="60951">
            <a:spAutoFit/>
          </a:bodyPr>
          <a:lstStyle/>
          <a:p>
            <a:pPr algn="just"/>
            <a:r>
              <a:rPr lang="en-US" altLang="zh-CN" sz="3733" dirty="0"/>
              <a:t>      Identify the sensitive frequency points, at which the worst IR drops may happen. The following is an example of peak power analysis results based on simulation.</a:t>
            </a:r>
            <a:endParaRPr lang="zh-CN" altLang="zh-CN" sz="3733" dirty="0"/>
          </a:p>
          <a:p>
            <a:pPr marL="685783" indent="-685783">
              <a:spcBef>
                <a:spcPts val="2133"/>
              </a:spcBef>
              <a:buAutoNum type="arabicPeriod"/>
            </a:pPr>
            <a:endParaRPr lang="en-US" altLang="zh-TW" sz="3733" b="1" kern="0" dirty="0"/>
          </a:p>
        </p:txBody>
      </p:sp>
      <p:pic>
        <p:nvPicPr>
          <p:cNvPr id="97" name="Picture 2" descr="C:\Users\vijayc\Desktop\plot2.jpg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1050" y="18570682"/>
            <a:ext cx="12499443" cy="6585341"/>
          </a:xfrm>
          <a:prstGeom prst="rect">
            <a:avLst/>
          </a:prstGeom>
          <a:noFill/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9691" y="4247494"/>
            <a:ext cx="4581836" cy="953581"/>
          </a:xfrm>
          <a:prstGeom prst="rect">
            <a:avLst/>
          </a:prstGeom>
        </p:spPr>
      </p:pic>
      <p:sp>
        <p:nvSpPr>
          <p:cNvPr id="22" name="Text Box 1539"/>
          <p:cNvSpPr txBox="1">
            <a:spLocks noChangeArrowheads="1"/>
          </p:cNvSpPr>
          <p:nvPr/>
        </p:nvSpPr>
        <p:spPr bwMode="auto">
          <a:xfrm>
            <a:off x="3350015" y="15236370"/>
            <a:ext cx="10354237" cy="943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1900" tIns="60951" rIns="121900" bIns="60951">
            <a:spAutoFit/>
          </a:bodyPr>
          <a:lstStyle/>
          <a:p>
            <a:pPr algn="ctr" defTabSz="3936264">
              <a:spcBef>
                <a:spcPct val="50000"/>
              </a:spcBef>
              <a:defRPr/>
            </a:pPr>
            <a:r>
              <a:rPr lang="en-US" altLang="zh-TW" sz="5333" b="1" kern="0" dirty="0">
                <a:solidFill>
                  <a:srgbClr val="FF0000"/>
                </a:solidFill>
              </a:rPr>
              <a:t>Proposed Flow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877810" y="19574829"/>
            <a:ext cx="9449593" cy="1994569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133"/>
          </a:p>
        </p:txBody>
      </p:sp>
      <p:sp>
        <p:nvSpPr>
          <p:cNvPr id="6" name="TextBox 5"/>
          <p:cNvSpPr txBox="1"/>
          <p:nvPr/>
        </p:nvSpPr>
        <p:spPr>
          <a:xfrm>
            <a:off x="4590432" y="19722739"/>
            <a:ext cx="8160907" cy="1815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733" b="1" dirty="0">
                <a:solidFill>
                  <a:srgbClr val="FF0000"/>
                </a:solidFill>
              </a:rPr>
              <a:t>Step 2. Measure</a:t>
            </a:r>
            <a:r>
              <a:rPr lang="en-US" altLang="zh-CN" sz="3733" dirty="0"/>
              <a:t> how PDN impedances vary with frequencies at different test sites</a:t>
            </a:r>
            <a:endParaRPr lang="en-US" sz="8133" dirty="0"/>
          </a:p>
        </p:txBody>
      </p:sp>
      <p:sp>
        <p:nvSpPr>
          <p:cNvPr id="7" name="Down Arrow 6"/>
          <p:cNvSpPr/>
          <p:nvPr/>
        </p:nvSpPr>
        <p:spPr>
          <a:xfrm>
            <a:off x="8213131" y="18701815"/>
            <a:ext cx="459777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133"/>
          </a:p>
        </p:txBody>
      </p:sp>
      <p:sp>
        <p:nvSpPr>
          <p:cNvPr id="27" name="Rounded Rectangle 26"/>
          <p:cNvSpPr/>
          <p:nvPr/>
        </p:nvSpPr>
        <p:spPr>
          <a:xfrm>
            <a:off x="3900329" y="16180201"/>
            <a:ext cx="9449593" cy="2521615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133"/>
          </a:p>
        </p:txBody>
      </p:sp>
      <p:sp>
        <p:nvSpPr>
          <p:cNvPr id="28" name="TextBox 27"/>
          <p:cNvSpPr txBox="1"/>
          <p:nvPr/>
        </p:nvSpPr>
        <p:spPr>
          <a:xfrm>
            <a:off x="4612950" y="16328111"/>
            <a:ext cx="8160907" cy="1815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733" b="1" dirty="0">
                <a:solidFill>
                  <a:srgbClr val="FF0000"/>
                </a:solidFill>
              </a:rPr>
              <a:t>Step 1. Analyze</a:t>
            </a:r>
            <a:r>
              <a:rPr lang="en-US" altLang="zh-CN" sz="3733" dirty="0"/>
              <a:t> test power to identify sensitive frequencies  and calculate the impedance thresholds at these points</a:t>
            </a:r>
            <a:endParaRPr lang="en-US" sz="8133" dirty="0"/>
          </a:p>
        </p:txBody>
      </p:sp>
      <p:sp>
        <p:nvSpPr>
          <p:cNvPr id="30" name="Down Arrow 29"/>
          <p:cNvSpPr/>
          <p:nvPr/>
        </p:nvSpPr>
        <p:spPr>
          <a:xfrm>
            <a:off x="8297247" y="21708432"/>
            <a:ext cx="459777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133"/>
          </a:p>
        </p:txBody>
      </p:sp>
      <p:sp>
        <p:nvSpPr>
          <p:cNvPr id="31" name="Rounded Rectangle 30"/>
          <p:cNvSpPr/>
          <p:nvPr/>
        </p:nvSpPr>
        <p:spPr>
          <a:xfrm>
            <a:off x="3946090" y="22572528"/>
            <a:ext cx="9449593" cy="1588069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133"/>
          </a:p>
        </p:txBody>
      </p:sp>
      <p:sp>
        <p:nvSpPr>
          <p:cNvPr id="32" name="TextBox 31"/>
          <p:cNvSpPr txBox="1"/>
          <p:nvPr/>
        </p:nvSpPr>
        <p:spPr>
          <a:xfrm>
            <a:off x="4658712" y="22720439"/>
            <a:ext cx="8160907" cy="1241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3936264">
              <a:spcBef>
                <a:spcPct val="50000"/>
              </a:spcBef>
              <a:defRPr/>
            </a:pPr>
            <a:r>
              <a:rPr lang="en-US" altLang="zh-CN" sz="3733" b="1" dirty="0">
                <a:solidFill>
                  <a:srgbClr val="FF0000"/>
                </a:solidFill>
              </a:rPr>
              <a:t>Step 3. Optimize</a:t>
            </a:r>
            <a:r>
              <a:rPr lang="en-US" altLang="zh-CN" sz="3733" dirty="0"/>
              <a:t> the PDN impedance if it is over the threshold </a:t>
            </a: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2952553" y="39009204"/>
            <a:ext cx="26210912" cy="1271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1900" tIns="60951" rIns="121900" bIns="60951">
            <a:spAutoFit/>
          </a:bodyPr>
          <a:lstStyle/>
          <a:p>
            <a:pPr algn="just">
              <a:spcBef>
                <a:spcPts val="2133"/>
              </a:spcBef>
            </a:pPr>
            <a:r>
              <a:rPr lang="en-US" altLang="zh-CN" sz="3733" dirty="0"/>
              <a:t>      If at some sensitive frequencies, the measured impedance is larger than the calculated threshold, we will tune the capacitances on the PDN such that its impedance will drop to a safe level and IR drop will not likely occur. This can minimize yield loss due to IR drops.</a:t>
            </a:r>
            <a:endParaRPr lang="en-US" altLang="zh-TW" sz="3733" b="1" kern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1572</TotalTime>
  <Words>393</Words>
  <Application>Microsoft Office PowerPoint</Application>
  <PresentationFormat>自訂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ccweng</dc:creator>
  <cp:lastModifiedBy>李昆忠</cp:lastModifiedBy>
  <cp:revision>191</cp:revision>
  <dcterms:created xsi:type="dcterms:W3CDTF">2011-03-08T06:33:57Z</dcterms:created>
  <dcterms:modified xsi:type="dcterms:W3CDTF">2022-08-29T22:55:24Z</dcterms:modified>
</cp:coreProperties>
</file>