
<file path=[Content_Types].xml><?xml version="1.0" encoding="utf-8"?>
<Types xmlns="http://schemas.openxmlformats.org/package/2006/content-types">
  <Default Extension="xml" ContentType="application/xml"/>
  <Default Extension="png" ContentType="image/png"/>
  <Default Extension="wmf" ContentType="image/x-wmf"/>
  <Default Extension="jpeg" ContentType="image/jpeg"/>
  <Default Extension="rels" ContentType="application/vnd.openxmlformats-package.relationships+xml"/>
  <Default Extension="vml" ContentType="application/vnd.openxmlformats-officedocument.vmlDrawing"/>
  <Default Extension="wav" ContentType="audio/x-wav"/>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heme/themeOverride1.xml" ContentType="application/vnd.openxmlformats-officedocument.themeOverride+xml"/>
  <Override PartName="/ppt/notesSlides/notesSlide29.xml" ContentType="application/vnd.openxmlformats-officedocument.presentationml.notesSlide+xml"/>
  <Override PartName="/ppt/theme/themeOverride2.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309" r:id="rId2"/>
    <p:sldId id="300" r:id="rId3"/>
    <p:sldId id="296" r:id="rId4"/>
    <p:sldId id="297" r:id="rId5"/>
    <p:sldId id="298" r:id="rId6"/>
    <p:sldId id="258" r:id="rId7"/>
    <p:sldId id="266" r:id="rId8"/>
    <p:sldId id="301" r:id="rId9"/>
    <p:sldId id="305" r:id="rId10"/>
    <p:sldId id="259" r:id="rId11"/>
    <p:sldId id="260" r:id="rId12"/>
    <p:sldId id="261" r:id="rId13"/>
    <p:sldId id="262" r:id="rId14"/>
    <p:sldId id="263" r:id="rId15"/>
    <p:sldId id="306" r:id="rId16"/>
    <p:sldId id="307" r:id="rId17"/>
    <p:sldId id="308" r:id="rId18"/>
    <p:sldId id="267" r:id="rId19"/>
    <p:sldId id="268" r:id="rId20"/>
    <p:sldId id="303" r:id="rId21"/>
    <p:sldId id="290" r:id="rId22"/>
    <p:sldId id="269" r:id="rId23"/>
    <p:sldId id="270" r:id="rId24"/>
    <p:sldId id="271" r:id="rId25"/>
    <p:sldId id="272" r:id="rId26"/>
    <p:sldId id="273" r:id="rId27"/>
    <p:sldId id="304" r:id="rId28"/>
    <p:sldId id="289" r:id="rId29"/>
    <p:sldId id="275" r:id="rId30"/>
    <p:sldId id="294" r:id="rId31"/>
    <p:sldId id="295" r:id="rId32"/>
    <p:sldId id="265" r:id="rId33"/>
    <p:sldId id="277" r:id="rId34"/>
    <p:sldId id="299" r:id="rId35"/>
  </p:sldIdLst>
  <p:sldSz cx="12192000" cy="6858000"/>
  <p:notesSz cx="6858000" cy="9199563"/>
  <p:defaultTextStyle>
    <a:defPPr>
      <a:defRPr lang="en-US"/>
    </a:defPPr>
    <a:lvl1pPr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8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8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48E5F6"/>
    <a:srgbClr val="44FAFA"/>
    <a:srgbClr val="427CFC"/>
    <a:srgbClr val="828200"/>
    <a:srgbClr val="FF5008"/>
    <a:srgbClr val="2E5C00"/>
    <a:srgbClr val="1F3E00"/>
    <a:srgbClr val="336600"/>
    <a:srgbClr val="5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8" autoAdjust="0"/>
    <p:restoredTop sz="79361" autoAdjust="0"/>
  </p:normalViewPr>
  <p:slideViewPr>
    <p:cSldViewPr snapToGrid="0">
      <p:cViewPr varScale="1">
        <p:scale>
          <a:sx n="102" d="100"/>
          <a:sy n="102" d="100"/>
        </p:scale>
        <p:origin x="472" y="1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66"/>
    </p:cViewPr>
  </p:sorterViewPr>
  <p:notesViewPr>
    <p:cSldViewPr snapToGrid="0">
      <p:cViewPr>
        <p:scale>
          <a:sx n="75" d="100"/>
          <a:sy n="75" d="100"/>
        </p:scale>
        <p:origin x="-2004" y="66"/>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117A60E6-FDED-4131-831A-350F345724A9}"/>
              </a:ext>
            </a:extLst>
          </p:cNvPr>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3075" name="Rectangle 3">
            <a:extLst>
              <a:ext uri="{FF2B5EF4-FFF2-40B4-BE49-F238E27FC236}">
                <a16:creationId xmlns:a16="http://schemas.microsoft.com/office/drawing/2014/main" xmlns="" id="{1D3AF04C-0979-4C80-B828-92A7A317C273}"/>
              </a:ext>
            </a:extLst>
          </p:cNvPr>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Arial" charset="0"/>
                <a:cs typeface="+mn-cs"/>
              </a:defRPr>
            </a:lvl1pPr>
          </a:lstStyle>
          <a:p>
            <a:pPr>
              <a:defRPr/>
            </a:pPr>
            <a:endParaRPr lang="en-US"/>
          </a:p>
        </p:txBody>
      </p:sp>
      <p:sp>
        <p:nvSpPr>
          <p:cNvPr id="3076" name="Rectangle 4">
            <a:extLst>
              <a:ext uri="{FF2B5EF4-FFF2-40B4-BE49-F238E27FC236}">
                <a16:creationId xmlns:a16="http://schemas.microsoft.com/office/drawing/2014/main" xmlns="" id="{82D941F1-446A-44D9-80CF-C909C6CBCAE1}"/>
              </a:ext>
            </a:extLst>
          </p:cNvPr>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3077" name="Rectangle 5">
            <a:extLst>
              <a:ext uri="{FF2B5EF4-FFF2-40B4-BE49-F238E27FC236}">
                <a16:creationId xmlns:a16="http://schemas.microsoft.com/office/drawing/2014/main" xmlns="" id="{E312E2B9-B793-4A97-B8A6-FA70C159668C}"/>
              </a:ext>
            </a:extLst>
          </p:cNvPr>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vl1pPr>
          </a:lstStyle>
          <a:p>
            <a:pPr>
              <a:defRPr/>
            </a:pPr>
            <a:fld id="{4D5CC8DD-63DE-45FE-8A1C-39D123BEC879}" type="slidenum">
              <a:rPr lang="en-US" altLang="en-US"/>
              <a:pPr>
                <a:defRPr/>
              </a:pPr>
              <a:t>‹#›</a:t>
            </a:fld>
            <a:endParaRPr lang="en-US" altLang="en-US"/>
          </a:p>
        </p:txBody>
      </p:sp>
    </p:spTree>
    <p:extLst>
      <p:ext uri="{BB962C8B-B14F-4D97-AF65-F5344CB8AC3E}">
        <p14:creationId xmlns:p14="http://schemas.microsoft.com/office/powerpoint/2010/main" val="488422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EADDDAA1-B3CE-4B37-8495-66D3D9E37947}"/>
              </a:ext>
            </a:extLst>
          </p:cNvPr>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2051" name="Rectangle 3">
            <a:extLst>
              <a:ext uri="{FF2B5EF4-FFF2-40B4-BE49-F238E27FC236}">
                <a16:creationId xmlns:a16="http://schemas.microsoft.com/office/drawing/2014/main" xmlns="" id="{78D2968D-361C-478A-86CB-C7F929427EAB}"/>
              </a:ext>
            </a:extLst>
          </p:cNvPr>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Arial" charset="0"/>
                <a:cs typeface="+mn-cs"/>
              </a:defRPr>
            </a:lvl1pPr>
          </a:lstStyle>
          <a:p>
            <a:pPr>
              <a:defRPr/>
            </a:pPr>
            <a:endParaRPr lang="en-US"/>
          </a:p>
        </p:txBody>
      </p:sp>
      <p:sp>
        <p:nvSpPr>
          <p:cNvPr id="2052" name="Rectangle 4">
            <a:extLst>
              <a:ext uri="{FF2B5EF4-FFF2-40B4-BE49-F238E27FC236}">
                <a16:creationId xmlns:a16="http://schemas.microsoft.com/office/drawing/2014/main" xmlns="" id="{25E03401-9B80-4004-A7C5-5ECEEA63E94E}"/>
              </a:ext>
            </a:extLst>
          </p:cNvPr>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2053" name="Rectangle 5">
            <a:extLst>
              <a:ext uri="{FF2B5EF4-FFF2-40B4-BE49-F238E27FC236}">
                <a16:creationId xmlns:a16="http://schemas.microsoft.com/office/drawing/2014/main" xmlns="" id="{D2B80AA9-8133-4828-BD06-21A541585528}"/>
              </a:ext>
            </a:extLst>
          </p:cNvPr>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vl1pPr>
          </a:lstStyle>
          <a:p>
            <a:pPr>
              <a:defRPr/>
            </a:pPr>
            <a:fld id="{991203E7-4E6C-4BC1-8FDE-EF787501BA12}" type="slidenum">
              <a:rPr lang="en-US" altLang="en-US"/>
              <a:pPr>
                <a:defRPr/>
              </a:pPr>
              <a:t>‹#›</a:t>
            </a:fld>
            <a:endParaRPr lang="en-US" altLang="en-US"/>
          </a:p>
        </p:txBody>
      </p:sp>
      <p:sp>
        <p:nvSpPr>
          <p:cNvPr id="2054" name="Rectangle 6">
            <a:extLst>
              <a:ext uri="{FF2B5EF4-FFF2-40B4-BE49-F238E27FC236}">
                <a16:creationId xmlns:a16="http://schemas.microsoft.com/office/drawing/2014/main" xmlns="" id="{AF0721B3-F84E-4A78-80F8-E309B7B5D37D}"/>
              </a:ext>
            </a:extLst>
          </p:cNvPr>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Rot="1" noChangeAspect="1" noChangeArrowheads="1" noTextEdit="1"/>
          </p:cNvSpPr>
          <p:nvPr>
            <p:ph type="sldImg" idx="2"/>
          </p:nvPr>
        </p:nvSpPr>
        <p:spPr bwMode="auto">
          <a:xfrm>
            <a:off x="363538" y="690563"/>
            <a:ext cx="6132512" cy="34496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511430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image" Target="../media/image2.png"/></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47BD0B-B754-47A0-9FC4-EA5047508D5A}" type="slidenum">
              <a:rPr lang="en-US" altLang="en-US" sz="1000" smtClean="0"/>
              <a:pPr>
                <a:spcBef>
                  <a:spcPct val="0"/>
                </a:spcBef>
              </a:pPr>
              <a:t>2</a:t>
            </a:fld>
            <a:endParaRPr lang="en-US" altLang="en-US" sz="1000"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panose="020B0604020202020204" pitchFamily="34" charset="0"/>
              </a:rPr>
              <a:t>View it</a:t>
            </a:r>
            <a:r>
              <a:rPr lang="en-US" altLang="en-US" smtClean="0">
                <a:latin typeface="Arial" panose="020B0604020202020204" pitchFamily="34" charset="0"/>
              </a:rPr>
              <a:t> as a slide show first.  It will highlight important aspects of your presentation, and give you an example of a presentation that conforms to ITC presentation standards and guidelines.</a:t>
            </a:r>
          </a:p>
          <a:p>
            <a:pPr eaLnBrk="1" hangingPunct="1"/>
            <a:endParaRPr lang="en-US" altLang="en-US" smtClean="0">
              <a:latin typeface="Arial" panose="020B0604020202020204" pitchFamily="34" charset="0"/>
            </a:endParaRPr>
          </a:p>
          <a:p>
            <a:pPr eaLnBrk="1" hangingPunct="1"/>
            <a:r>
              <a:rPr lang="en-US" altLang="en-US" b="1" smtClean="0">
                <a:latin typeface="Arial" panose="020B0604020202020204" pitchFamily="34" charset="0"/>
              </a:rPr>
              <a:t>Virus checker</a:t>
            </a:r>
            <a:r>
              <a:rPr lang="en-US" altLang="en-US" smtClean="0">
                <a:latin typeface="Arial" panose="020B0604020202020204" pitchFamily="34" charset="0"/>
              </a:rPr>
              <a:t>:  When we created this presentation guide it contained no known viruses.  This file was checked by current anti-virus software before being distributed to authors.  You should use a good, up to date virus checker on </a:t>
            </a:r>
            <a:r>
              <a:rPr lang="en-US" altLang="en-US" smtClean="0">
                <a:solidFill>
                  <a:schemeClr val="hlink"/>
                </a:solidFill>
                <a:latin typeface="Arial" panose="020B0604020202020204" pitchFamily="34" charset="0"/>
              </a:rPr>
              <a:t>this file</a:t>
            </a:r>
            <a:r>
              <a:rPr lang="en-US" altLang="en-US" smtClean="0">
                <a:latin typeface="Arial" panose="020B0604020202020204" pitchFamily="34" charset="0"/>
              </a:rPr>
              <a:t>, and any other file you import from an outside source.  Make sure your virus checker’s data files are up to date, too.  </a:t>
            </a:r>
            <a:r>
              <a:rPr lang="en-US" altLang="en-US" smtClean="0">
                <a:solidFill>
                  <a:schemeClr val="hlink"/>
                </a:solidFill>
                <a:latin typeface="Arial" panose="020B0604020202020204" pitchFamily="34" charset="0"/>
              </a:rPr>
              <a:t>Keep in mind:  </a:t>
            </a:r>
            <a:r>
              <a:rPr lang="en-US" altLang="en-US" b="1" smtClean="0">
                <a:solidFill>
                  <a:schemeClr val="hlink"/>
                </a:solidFill>
                <a:latin typeface="Arial" panose="020B0604020202020204" pitchFamily="34" charset="0"/>
              </a:rPr>
              <a:t>the version of this file you are reading may be different from the version we checked!</a:t>
            </a:r>
          </a:p>
          <a:p>
            <a:pPr eaLnBrk="1" hangingPunct="1"/>
            <a:endParaRPr lang="en-US" altLang="en-US" b="1" smtClean="0">
              <a:solidFill>
                <a:schemeClr val="hlink"/>
              </a:solidFill>
              <a:latin typeface="Arial" panose="020B0604020202020204" pitchFamily="34" charset="0"/>
            </a:endParaRPr>
          </a:p>
          <a:p>
            <a:pPr eaLnBrk="1" hangingPunct="1"/>
            <a:r>
              <a:rPr lang="en-US" altLang="en-US" b="1" smtClean="0">
                <a:latin typeface="Arial" panose="020B0604020202020204" pitchFamily="34" charset="0"/>
              </a:rPr>
              <a:t>Confidentiality:</a:t>
            </a:r>
            <a:r>
              <a:rPr lang="en-US" altLang="en-US" smtClean="0">
                <a:latin typeface="Arial" panose="020B0604020202020204" pitchFamily="34" charset="0"/>
              </a:rPr>
              <a:t> We respect your copyright, and do not distribute your presentation before the conference.  However, we cannot promise strict confidentiality of your presentation before the conference, because others have read access to our FTP sites.  Do not include confidential information in your presentation.</a:t>
            </a:r>
          </a:p>
          <a:p>
            <a:pPr eaLnBrk="1" hangingPunct="1"/>
            <a:endParaRPr lang="en-US" altLang="en-US" smtClean="0">
              <a:latin typeface="Arial" panose="020B0604020202020204" pitchFamily="34" charset="0"/>
            </a:endParaRPr>
          </a:p>
          <a:p>
            <a:pPr eaLnBrk="1" hangingPunct="1"/>
            <a:r>
              <a:rPr lang="en-US" altLang="en-US" b="1" smtClean="0">
                <a:latin typeface="Arial" panose="020B0604020202020204" pitchFamily="34" charset="0"/>
              </a:rPr>
              <a:t>Test Slide:</a:t>
            </a:r>
            <a:r>
              <a:rPr lang="en-US" altLang="en-US" smtClean="0">
                <a:latin typeface="Arial" panose="020B0604020202020204" pitchFamily="34" charset="0"/>
              </a:rPr>
              <a:t>  A test slide is included as a “hidden slide” after the end of this presentation.  If you want to do a trial projection, ensure that your projector projects the entire slide, and that aspect ratios are correct.  We will use the same test slide at the conference for setup of our projection equipment.</a:t>
            </a:r>
          </a:p>
        </p:txBody>
      </p:sp>
    </p:spTree>
    <p:extLst>
      <p:ext uri="{BB962C8B-B14F-4D97-AF65-F5344CB8AC3E}">
        <p14:creationId xmlns:p14="http://schemas.microsoft.com/office/powerpoint/2010/main" val="2831715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7A6EF0-75BD-4D08-9473-EBF9E56BFDB2}" type="slidenum">
              <a:rPr lang="en-US" altLang="en-US" sz="1000" smtClean="0"/>
              <a:pPr>
                <a:spcBef>
                  <a:spcPct val="0"/>
                </a:spcBef>
              </a:pPr>
              <a:t>11</a:t>
            </a:fld>
            <a:endParaRPr lang="en-US" altLang="en-US" sz="1000" smtClean="0"/>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Let your slides highlight your talk, not be a substitute for what you have to say.  You, the speaker, deliver the message and let your slides augment your talk.</a:t>
            </a:r>
          </a:p>
          <a:p>
            <a:endParaRPr lang="en-US" altLang="en-US" smtClean="0">
              <a:latin typeface="Arial" panose="020B0604020202020204" pitchFamily="34" charset="0"/>
            </a:endParaRPr>
          </a:p>
          <a:p>
            <a:r>
              <a:rPr lang="en-US" altLang="en-US" smtClean="0">
                <a:latin typeface="Arial" panose="020B0604020202020204" pitchFamily="34" charset="0"/>
              </a:rPr>
              <a:t>Use fonts that do not have a burred appearance or look like antique “computer characters”.  Arial and Helvetica fonts are two fonts that project well.  If you use other fonts, we suggest you project them electronically to get a feel for what your audience will see.</a:t>
            </a:r>
          </a:p>
          <a:p>
            <a:endParaRPr lang="en-US" altLang="en-US" smtClean="0">
              <a:latin typeface="Arial" panose="020B0604020202020204" pitchFamily="34" charset="0"/>
            </a:endParaRPr>
          </a:p>
          <a:p>
            <a:r>
              <a:rPr lang="en-US" altLang="en-US" smtClean="0">
                <a:latin typeface="Arial" panose="020B0604020202020204" pitchFamily="34" charset="0"/>
              </a:rPr>
              <a:t>36 point titles with 28 point supportive text are visible from the rear of the session room.  Smaller fonts may be visible at the front of the session room or on your monitor, but are difficult to read from the rear half of the session room.</a:t>
            </a:r>
          </a:p>
          <a:p>
            <a:endParaRPr lang="en-US" altLang="en-US" smtClean="0">
              <a:latin typeface="Arial" panose="020B0604020202020204" pitchFamily="34" charset="0"/>
            </a:endParaRPr>
          </a:p>
          <a:p>
            <a:r>
              <a:rPr lang="en-US" altLang="en-US" smtClean="0">
                <a:latin typeface="Arial" panose="020B0604020202020204" pitchFamily="34" charset="0"/>
              </a:rPr>
              <a:t>Make your text large enough that your audience instantly reads your message.  If they have to concentrate to read your slides they will be concentrating on the screen, not on what you are saying.</a:t>
            </a:r>
          </a:p>
        </p:txBody>
      </p:sp>
    </p:spTree>
    <p:extLst>
      <p:ext uri="{BB962C8B-B14F-4D97-AF65-F5344CB8AC3E}">
        <p14:creationId xmlns:p14="http://schemas.microsoft.com/office/powerpoint/2010/main" val="387512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7A900C-E9EC-40A0-9FAD-EAE011E98B87}" type="slidenum">
              <a:rPr lang="en-US" altLang="en-US" sz="1000" smtClean="0"/>
              <a:pPr>
                <a:spcBef>
                  <a:spcPct val="0"/>
                </a:spcBef>
              </a:pPr>
              <a:t>12</a:t>
            </a:fld>
            <a:endParaRPr lang="en-US" altLang="en-US" sz="1000" smtClean="0"/>
          </a:p>
        </p:txBody>
      </p:sp>
      <p:sp>
        <p:nvSpPr>
          <p:cNvPr id="27651" name="Rectangle 2"/>
          <p:cNvSpPr>
            <a:spLocks noGrp="1" noRot="1" noChangeAspect="1" noChangeArrowheads="1" noTextEdit="1"/>
          </p:cNvSpPr>
          <p:nvPr>
            <p:ph type="sldImg"/>
          </p:nvPr>
        </p:nvSpPr>
        <p:spPr>
          <a:ln cap="flat"/>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Your first slide must be the title slide.  Your company or university logo may appear on this, and </a:t>
            </a:r>
            <a:r>
              <a:rPr lang="en-US" altLang="en-US" b="1" smtClean="0">
                <a:latin typeface="Arial" panose="020B0604020202020204" pitchFamily="34" charset="0"/>
              </a:rPr>
              <a:t>only this</a:t>
            </a:r>
            <a:r>
              <a:rPr lang="en-US" altLang="en-US" smtClean="0">
                <a:latin typeface="Arial" panose="020B0604020202020204" pitchFamily="34" charset="0"/>
              </a:rPr>
              <a:t> slide.</a:t>
            </a:r>
          </a:p>
          <a:p>
            <a:endParaRPr lang="en-US" altLang="en-US" smtClean="0">
              <a:latin typeface="Arial" panose="020B0604020202020204" pitchFamily="34" charset="0"/>
            </a:endParaRPr>
          </a:p>
          <a:p>
            <a:r>
              <a:rPr lang="en-US" altLang="en-US" smtClean="0">
                <a:latin typeface="Arial" panose="020B0604020202020204" pitchFamily="34" charset="0"/>
              </a:rPr>
              <a:t>Next, have one slide that states the purpose of the work described in your paper.  Describe the big picture of why you did the work, not the detailed technical objectives your work accomplished.</a:t>
            </a:r>
          </a:p>
          <a:p>
            <a:endParaRPr lang="en-US" altLang="en-US" smtClean="0">
              <a:latin typeface="Arial" panose="020B0604020202020204" pitchFamily="34" charset="0"/>
            </a:endParaRPr>
          </a:p>
          <a:p>
            <a:r>
              <a:rPr lang="en-US" altLang="en-US" smtClean="0">
                <a:latin typeface="Arial" panose="020B0604020202020204" pitchFamily="34" charset="0"/>
              </a:rPr>
              <a:t>Outline the high points of the presentation you are giving.  Don’t include the title, purpose or conclusion in your outline.</a:t>
            </a:r>
          </a:p>
          <a:p>
            <a:endParaRPr lang="en-US" altLang="en-US" smtClean="0">
              <a:latin typeface="Arial" panose="020B0604020202020204" pitchFamily="34" charset="0"/>
            </a:endParaRPr>
          </a:p>
          <a:p>
            <a:r>
              <a:rPr lang="en-US" altLang="en-US" smtClean="0">
                <a:latin typeface="Arial" panose="020B0604020202020204" pitchFamily="34" charset="0"/>
              </a:rPr>
              <a:t>After the outline of your talk come the slides that detail your presentation.  Most speakers will use between 11 and 21 slides.</a:t>
            </a:r>
          </a:p>
          <a:p>
            <a:endParaRPr lang="en-US" altLang="en-US" smtClean="0">
              <a:latin typeface="Arial" panose="020B0604020202020204" pitchFamily="34" charset="0"/>
            </a:endParaRPr>
          </a:p>
          <a:p>
            <a:r>
              <a:rPr lang="en-US" altLang="en-US" smtClean="0">
                <a:latin typeface="Arial" panose="020B0604020202020204" pitchFamily="34" charset="0"/>
              </a:rPr>
              <a:t>Finally, have one or two slides that conclude your talk.</a:t>
            </a:r>
          </a:p>
        </p:txBody>
      </p:sp>
    </p:spTree>
    <p:extLst>
      <p:ext uri="{BB962C8B-B14F-4D97-AF65-F5344CB8AC3E}">
        <p14:creationId xmlns:p14="http://schemas.microsoft.com/office/powerpoint/2010/main" val="3168346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9A92FF-7E1B-4D4F-B461-C04D6A7823AD}" type="slidenum">
              <a:rPr lang="en-US" altLang="en-US" sz="1000" smtClean="0"/>
              <a:pPr>
                <a:spcBef>
                  <a:spcPct val="0"/>
                </a:spcBef>
              </a:pPr>
              <a:t>13</a:t>
            </a:fld>
            <a:endParaRPr lang="en-US" altLang="en-US" sz="1000" smtClean="0"/>
          </a:p>
        </p:txBody>
      </p:sp>
      <p:sp>
        <p:nvSpPr>
          <p:cNvPr id="29699" name="Rectangle 2"/>
          <p:cNvSpPr>
            <a:spLocks noGrp="1" noRot="1" noChangeAspect="1" noChangeArrowheads="1" noTextEdit="1"/>
          </p:cNvSpPr>
          <p:nvPr>
            <p:ph type="sldImg"/>
          </p:nvPr>
        </p:nvSpPr>
        <p:spPr>
          <a:ln cap="flat"/>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Company or university logos on any but the first slide will cause your presentation to be dropped from the program.  If in doubt, contact your topic coordinator.</a:t>
            </a:r>
          </a:p>
          <a:p>
            <a:endParaRPr lang="en-US" altLang="en-US" smtClean="0">
              <a:latin typeface="Arial" panose="020B0604020202020204" pitchFamily="34" charset="0"/>
            </a:endParaRPr>
          </a:p>
          <a:p>
            <a:r>
              <a:rPr lang="en-US" altLang="en-US" smtClean="0">
                <a:latin typeface="Arial" panose="020B0604020202020204" pitchFamily="34" charset="0"/>
              </a:rPr>
              <a:t>If you are finished with a particular slide and wish to talk for a while before the next slide, include an all black slide.  When the audience sees the screen go blank, attention automatically moves back to the speaker.</a:t>
            </a:r>
          </a:p>
        </p:txBody>
      </p:sp>
    </p:spTree>
    <p:extLst>
      <p:ext uri="{BB962C8B-B14F-4D97-AF65-F5344CB8AC3E}">
        <p14:creationId xmlns:p14="http://schemas.microsoft.com/office/powerpoint/2010/main" val="1552680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D091BA-396C-40CA-8B0C-783113AF18CC}" type="slidenum">
              <a:rPr lang="en-US" altLang="en-US" sz="1000" smtClean="0"/>
              <a:pPr>
                <a:spcBef>
                  <a:spcPct val="0"/>
                </a:spcBef>
              </a:pPr>
              <a:t>14</a:t>
            </a:fld>
            <a:endParaRPr lang="en-US" altLang="en-US" sz="1000" smtClean="0"/>
          </a:p>
        </p:txBody>
      </p:sp>
      <p:sp>
        <p:nvSpPr>
          <p:cNvPr id="31747" name="Rectangle 2"/>
          <p:cNvSpPr>
            <a:spLocks noGrp="1" noRot="1" noChangeAspect="1" noChangeArrowheads="1" noTextEdit="1"/>
          </p:cNvSpPr>
          <p:nvPr>
            <p:ph type="sldImg"/>
          </p:nvPr>
        </p:nvSpPr>
        <p:spPr>
          <a:ln cap="flat"/>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High visual contrast is very important.  If your slides are difficult to read, then the audience will concentrate on reading them and not concentrate on what you have to say.</a:t>
            </a:r>
          </a:p>
          <a:p>
            <a:endParaRPr lang="en-US" altLang="en-US" smtClean="0">
              <a:latin typeface="Arial" panose="020B0604020202020204" pitchFamily="34" charset="0"/>
            </a:endParaRPr>
          </a:p>
          <a:p>
            <a:r>
              <a:rPr lang="en-US" altLang="en-US" smtClean="0">
                <a:latin typeface="Arial" panose="020B0604020202020204" pitchFamily="34" charset="0"/>
              </a:rPr>
              <a:t>We suggest a few tried and proven color schemes that will produce highly visible visual aids.</a:t>
            </a:r>
          </a:p>
          <a:p>
            <a:endParaRPr lang="en-US" altLang="en-US" smtClean="0">
              <a:latin typeface="Arial" panose="020B0604020202020204" pitchFamily="34" charset="0"/>
            </a:endParaRPr>
          </a:p>
          <a:p>
            <a:r>
              <a:rPr lang="en-US" altLang="en-US" smtClean="0">
                <a:latin typeface="Arial" panose="020B0604020202020204" pitchFamily="34" charset="0"/>
              </a:rPr>
              <a:t>Every year a few authors ignore warnings about red, orange and light blue.  Each year there are negative attendee comments about the authors who use these color schemes.</a:t>
            </a:r>
          </a:p>
          <a:p>
            <a:endParaRPr lang="en-US" altLang="en-US" smtClean="0">
              <a:latin typeface="Arial" panose="020B0604020202020204" pitchFamily="34" charset="0"/>
            </a:endParaRPr>
          </a:p>
          <a:p>
            <a:r>
              <a:rPr lang="en-US" altLang="en-US" smtClean="0">
                <a:latin typeface="Arial" panose="020B0604020202020204" pitchFamily="34" charset="0"/>
              </a:rPr>
              <a:t>Colors that look good on computer monitors do not necessarily project well.  The best advice is:  </a:t>
            </a:r>
            <a:r>
              <a:rPr lang="en-US" altLang="en-US" b="1" smtClean="0">
                <a:solidFill>
                  <a:schemeClr val="hlink"/>
                </a:solidFill>
                <a:latin typeface="Arial" panose="020B0604020202020204" pitchFamily="34" charset="0"/>
              </a:rPr>
              <a:t>Do not use red, orange or blue slide lettering under any circumstances.</a:t>
            </a:r>
            <a:r>
              <a:rPr lang="en-US" altLang="en-US" smtClean="0">
                <a:latin typeface="Arial" panose="020B0604020202020204" pitchFamily="34" charset="0"/>
              </a:rPr>
              <a:t>  Other colors, including medium greens or browns are also a common problem.</a:t>
            </a:r>
          </a:p>
        </p:txBody>
      </p:sp>
    </p:spTree>
    <p:extLst>
      <p:ext uri="{BB962C8B-B14F-4D97-AF65-F5344CB8AC3E}">
        <p14:creationId xmlns:p14="http://schemas.microsoft.com/office/powerpoint/2010/main" val="3353378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BEDE83-9D4E-4DDB-A2F0-BE52DF853A23}" type="slidenum">
              <a:rPr lang="en-US" altLang="en-US" sz="1000" smtClean="0"/>
              <a:pPr>
                <a:spcBef>
                  <a:spcPct val="0"/>
                </a:spcBef>
              </a:pPr>
              <a:t>15</a:t>
            </a:fld>
            <a:endParaRPr lang="en-US" altLang="en-US" sz="10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83299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439041-0CED-460E-8439-6B5649A38033}" type="slidenum">
              <a:rPr lang="en-US" altLang="en-US" sz="1000" smtClean="0"/>
              <a:pPr>
                <a:spcBef>
                  <a:spcPct val="0"/>
                </a:spcBef>
              </a:pPr>
              <a:t>16</a:t>
            </a:fld>
            <a:endParaRPr lang="en-US" altLang="en-US" sz="10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4010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C4FAF7-E0C0-4E4E-95C3-C54596B61540}" type="slidenum">
              <a:rPr lang="en-US" altLang="en-US" sz="1000" smtClean="0"/>
              <a:pPr>
                <a:spcBef>
                  <a:spcPct val="0"/>
                </a:spcBef>
              </a:pPr>
              <a:t>17</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3195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F0B246-9712-41F1-8293-81190C153706}" type="slidenum">
              <a:rPr lang="en-US" altLang="en-US" sz="1000" smtClean="0"/>
              <a:pPr>
                <a:spcBef>
                  <a:spcPct val="0"/>
                </a:spcBef>
              </a:pPr>
              <a:t>18</a:t>
            </a:fld>
            <a:endParaRPr lang="en-US" altLang="en-US" sz="1000" smtClean="0"/>
          </a:p>
        </p:txBody>
      </p:sp>
      <p:sp>
        <p:nvSpPr>
          <p:cNvPr id="39939" name="Rectangle 2"/>
          <p:cNvSpPr>
            <a:spLocks noGrp="1" noRot="1" noChangeAspect="1" noChangeArrowheads="1" noTextEdit="1"/>
          </p:cNvSpPr>
          <p:nvPr>
            <p:ph type="sldImg"/>
          </p:nvPr>
        </p:nvSpPr>
        <p:spPr>
          <a:ln cap="flat"/>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 speaker at a formal ITC presentation has about 23 minutes for the complete talk.  Do not waste any of this precious time waiting for your next slide to display.</a:t>
            </a:r>
          </a:p>
          <a:p>
            <a:endParaRPr lang="en-US" altLang="en-US" smtClean="0">
              <a:latin typeface="Arial" panose="020B0604020202020204" pitchFamily="34" charset="0"/>
            </a:endParaRPr>
          </a:p>
          <a:p>
            <a:r>
              <a:rPr lang="en-US" altLang="en-US" smtClean="0">
                <a:latin typeface="Arial" panose="020B0604020202020204" pitchFamily="34"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1711116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56115B-15C6-4B86-96EA-DA07B7DD17BF}" type="slidenum">
              <a:rPr lang="en-US" altLang="en-US" sz="1000" smtClean="0"/>
              <a:pPr>
                <a:spcBef>
                  <a:spcPct val="0"/>
                </a:spcBef>
              </a:pPr>
              <a:t>19</a:t>
            </a:fld>
            <a:endParaRPr lang="en-US" altLang="en-US" sz="1000" smtClean="0"/>
          </a:p>
        </p:txBody>
      </p:sp>
      <p:sp>
        <p:nvSpPr>
          <p:cNvPr id="41987" name="Rectangle 2"/>
          <p:cNvSpPr>
            <a:spLocks noGrp="1" noRot="1" noChangeAspect="1" noChangeArrowheads="1" noTextEdit="1"/>
          </p:cNvSpPr>
          <p:nvPr>
            <p:ph type="sldImg"/>
          </p:nvPr>
        </p:nvSpPr>
        <p:spPr>
          <a:ln cap="flat"/>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We strongly suggest you minimize transition effects in your presentation when moving from a complete slide to the next slide.  Make transition between slides be instantaneous.</a:t>
            </a:r>
          </a:p>
          <a:p>
            <a:endParaRPr lang="en-US" altLang="en-US" smtClean="0">
              <a:latin typeface="Arial" panose="020B0604020202020204" pitchFamily="34" charset="0"/>
            </a:endParaRPr>
          </a:p>
        </p:txBody>
      </p:sp>
    </p:spTree>
    <p:extLst>
      <p:ext uri="{BB962C8B-B14F-4D97-AF65-F5344CB8AC3E}">
        <p14:creationId xmlns:p14="http://schemas.microsoft.com/office/powerpoint/2010/main" val="3514514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D8C495-A3DC-41FC-A43D-DAF6AFA2CAC8}" type="slidenum">
              <a:rPr lang="en-US" altLang="en-US" sz="1000" smtClean="0"/>
              <a:pPr>
                <a:spcBef>
                  <a:spcPct val="0"/>
                </a:spcBef>
              </a:pPr>
              <a:t>20</a:t>
            </a:fld>
            <a:endParaRPr lang="en-US" altLang="en-US" sz="1000" smtClean="0"/>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If you use a transition effect between phrases or lines, the transition should be instantaneous.  Focus your audience on the current line or phrase.</a:t>
            </a:r>
          </a:p>
          <a:p>
            <a:endParaRPr lang="en-US" altLang="en-US" smtClean="0">
              <a:latin typeface="Arial" panose="020B0604020202020204" pitchFamily="34" charset="0"/>
            </a:endParaRPr>
          </a:p>
          <a:p>
            <a:r>
              <a:rPr lang="en-US" altLang="en-US" smtClean="0">
                <a:latin typeface="Arial" panose="020B0604020202020204" pitchFamily="34" charset="0"/>
              </a:rPr>
              <a:t>In this slide we use an effect that is rapid and not distracting:  The current line is highlighted, and previous lines are shown in a faded color.  This is one effective technique, but certainly not the only way to present your ideas.  Use what you are comfortable with, and be consistent in your use of effects.</a:t>
            </a:r>
          </a:p>
          <a:p>
            <a:endParaRPr lang="en-US" altLang="en-US" smtClean="0">
              <a:latin typeface="Arial" panose="020B0604020202020204" pitchFamily="34" charset="0"/>
            </a:endParaRPr>
          </a:p>
          <a:p>
            <a:r>
              <a:rPr lang="en-US" altLang="en-US" smtClean="0">
                <a:latin typeface="Arial" panose="020B0604020202020204" pitchFamily="34" charset="0"/>
              </a:rPr>
              <a:t>It is especially distracting when the next phrases move onto the slide from seemingly random directions.  The result is that the audience concentrates on the slides, rather than on what the speaker is saying.</a:t>
            </a:r>
          </a:p>
          <a:p>
            <a:endParaRPr lang="en-US" altLang="en-US" smtClean="0">
              <a:latin typeface="Arial" panose="020B0604020202020204" pitchFamily="34" charset="0"/>
            </a:endParaRPr>
          </a:p>
        </p:txBody>
      </p:sp>
    </p:spTree>
    <p:extLst>
      <p:ext uri="{BB962C8B-B14F-4D97-AF65-F5344CB8AC3E}">
        <p14:creationId xmlns:p14="http://schemas.microsoft.com/office/powerpoint/2010/main" val="3582239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FBCFE5-00E2-4A19-83C8-C6ED71DFCBF0}" type="slidenum">
              <a:rPr lang="en-US" altLang="en-US" sz="1000" smtClean="0"/>
              <a:pPr>
                <a:spcBef>
                  <a:spcPct val="0"/>
                </a:spcBef>
              </a:pPr>
              <a:t>3</a:t>
            </a:fld>
            <a:endParaRPr lang="en-US" altLang="en-US" sz="1000" smtClean="0"/>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purpose of this presentation is threefold:</a:t>
            </a:r>
          </a:p>
          <a:p>
            <a:endParaRPr lang="en-US" altLang="en-US" smtClean="0">
              <a:latin typeface="Arial" panose="020B0604020202020204" pitchFamily="34" charset="0"/>
            </a:endParaRPr>
          </a:p>
          <a:p>
            <a:r>
              <a:rPr lang="en-US" altLang="en-US" smtClean="0">
                <a:latin typeface="Arial" panose="020B0604020202020204" pitchFamily="34" charset="0"/>
              </a:rPr>
              <a:t>1.  It documents standards which must be met and guidelines for good practice.</a:t>
            </a:r>
          </a:p>
          <a:p>
            <a:endParaRPr lang="en-US" altLang="en-US" smtClean="0">
              <a:latin typeface="Arial" panose="020B0604020202020204" pitchFamily="34" charset="0"/>
            </a:endParaRPr>
          </a:p>
          <a:p>
            <a:r>
              <a:rPr lang="en-US" altLang="en-US" smtClean="0">
                <a:latin typeface="Arial" panose="020B0604020202020204" pitchFamily="34" charset="0"/>
              </a:rPr>
              <a:t>2.  This presentation follows the standards and guidelines that it contains.  With the obvious exception of the “Bad examples” portion, the slide guide is an example of a presentation that conforms to both standards and guidelines.</a:t>
            </a:r>
          </a:p>
          <a:p>
            <a:endParaRPr lang="en-US" altLang="en-US" smtClean="0">
              <a:latin typeface="Arial" panose="020B0604020202020204" pitchFamily="34" charset="0"/>
            </a:endParaRPr>
          </a:p>
          <a:p>
            <a:r>
              <a:rPr lang="en-US" altLang="en-US" smtClean="0">
                <a:latin typeface="Arial" panose="020B0604020202020204" pitchFamily="34" charset="0"/>
              </a:rPr>
              <a:t>3. This presentation may be used as a starting point for your own ITC slides.  Simply replace the text and diagrams that you see here with your own information.</a:t>
            </a:r>
          </a:p>
        </p:txBody>
      </p:sp>
    </p:spTree>
    <p:extLst>
      <p:ext uri="{BB962C8B-B14F-4D97-AF65-F5344CB8AC3E}">
        <p14:creationId xmlns:p14="http://schemas.microsoft.com/office/powerpoint/2010/main" val="4106014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3F7CCE-2BDF-4931-B2BD-8FBA10E341F5}" type="slidenum">
              <a:rPr lang="en-US" altLang="en-US" sz="1000" smtClean="0"/>
              <a:pPr>
                <a:spcBef>
                  <a:spcPct val="0"/>
                </a:spcBef>
              </a:pPr>
              <a:t>21</a:t>
            </a:fld>
            <a:endParaRPr lang="en-US" altLang="en-US" sz="1000" smtClean="0"/>
          </a:p>
        </p:txBody>
      </p:sp>
      <p:sp>
        <p:nvSpPr>
          <p:cNvPr id="46083" name="Rectangle 2"/>
          <p:cNvSpPr>
            <a:spLocks noGrp="1" noRot="1" noChangeAspect="1" noChangeArrowheads="1" noTextEdit="1"/>
          </p:cNvSpPr>
          <p:nvPr>
            <p:ph type="sldImg"/>
          </p:nvPr>
        </p:nvSpPr>
        <p:spPr>
          <a:ln cap="flat"/>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Enough said.</a:t>
            </a:r>
          </a:p>
        </p:txBody>
      </p:sp>
    </p:spTree>
    <p:extLst>
      <p:ext uri="{BB962C8B-B14F-4D97-AF65-F5344CB8AC3E}">
        <p14:creationId xmlns:p14="http://schemas.microsoft.com/office/powerpoint/2010/main" val="3413519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6E4F856-4653-4179-A07E-219C4EEF96EA}" type="slidenum">
              <a:rPr lang="en-US" altLang="en-US" sz="1000" smtClean="0"/>
              <a:pPr>
                <a:spcBef>
                  <a:spcPct val="0"/>
                </a:spcBef>
              </a:pPr>
              <a:t>22</a:t>
            </a:fld>
            <a:endParaRPr lang="en-US" altLang="en-US" sz="1000" smtClean="0"/>
          </a:p>
        </p:txBody>
      </p:sp>
      <p:sp>
        <p:nvSpPr>
          <p:cNvPr id="48131" name="Rectangle 2"/>
          <p:cNvSpPr>
            <a:spLocks noGrp="1" noRot="1" noChangeAspect="1" noChangeArrowheads="1" noTextEdit="1"/>
          </p:cNvSpPr>
          <p:nvPr>
            <p:ph type="sldImg"/>
          </p:nvPr>
        </p:nvSpPr>
        <p:spPr>
          <a:ln cap="flat"/>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Notice in the above slide that PowerPoint automatically places a small margin around the text.  If you use a border, the effect will be a margin inside the border.  You lose valuable space that would otherwise be useful for information.</a:t>
            </a:r>
          </a:p>
          <a:p>
            <a:endParaRPr lang="en-US" altLang="en-US" smtClean="0">
              <a:latin typeface="Arial" panose="020B0604020202020204" pitchFamily="34" charset="0"/>
            </a:endParaRPr>
          </a:p>
          <a:p>
            <a:r>
              <a:rPr lang="en-US" altLang="en-US" smtClean="0">
                <a:latin typeface="Arial" panose="020B0604020202020204" pitchFamily="34" charset="0"/>
              </a:rPr>
              <a:t>Remember, you’re projecting a dark background onto a darkened screen in the session room.  The effect is better with no projected border.</a:t>
            </a:r>
          </a:p>
        </p:txBody>
      </p:sp>
    </p:spTree>
    <p:extLst>
      <p:ext uri="{BB962C8B-B14F-4D97-AF65-F5344CB8AC3E}">
        <p14:creationId xmlns:p14="http://schemas.microsoft.com/office/powerpoint/2010/main" val="1261959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170B79-9104-4F65-8914-C03B53C95A34}" type="slidenum">
              <a:rPr lang="en-US" altLang="en-US" sz="1000" smtClean="0"/>
              <a:pPr>
                <a:spcBef>
                  <a:spcPct val="0"/>
                </a:spcBef>
              </a:pPr>
              <a:t>23</a:t>
            </a:fld>
            <a:endParaRPr lang="en-US" altLang="en-US" sz="1000" smtClean="0"/>
          </a:p>
        </p:txBody>
      </p:sp>
      <p:sp>
        <p:nvSpPr>
          <p:cNvPr id="50179" name="Rectangle 2"/>
          <p:cNvSpPr>
            <a:spLocks noGrp="1" noRot="1" noChangeAspect="1" noChangeArrowheads="1" noTextEdit="1"/>
          </p:cNvSpPr>
          <p:nvPr>
            <p:ph type="sldImg"/>
          </p:nvPr>
        </p:nvSpPr>
        <p:spPr>
          <a:ln cap="flat"/>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Don’t force the audience to study your diagram in order to understand it.  Instead, make it simple so that you can walk them through details.</a:t>
            </a:r>
          </a:p>
          <a:p>
            <a:endParaRPr lang="en-US" altLang="en-US" smtClean="0">
              <a:latin typeface="Arial" panose="020B0604020202020204" pitchFamily="34" charset="0"/>
            </a:endParaRPr>
          </a:p>
          <a:p>
            <a:r>
              <a:rPr lang="en-US" altLang="en-US" smtClean="0">
                <a:latin typeface="Arial" panose="020B0604020202020204" pitchFamily="34" charset="0"/>
              </a:rPr>
              <a:t>Keep the diagram uncluttered.  Use large fonts to make text readable.</a:t>
            </a:r>
          </a:p>
          <a:p>
            <a:endParaRPr lang="en-US" altLang="en-US" smtClean="0">
              <a:latin typeface="Arial" panose="020B0604020202020204" pitchFamily="34" charset="0"/>
            </a:endParaRPr>
          </a:p>
          <a:p>
            <a:r>
              <a:rPr lang="en-US" altLang="en-US" smtClean="0">
                <a:latin typeface="Arial" panose="020B0604020202020204" pitchFamily="34" charset="0"/>
              </a:rPr>
              <a:t>Do not use borders because borders take away space that is better used to make your diagram readable.</a:t>
            </a:r>
          </a:p>
          <a:p>
            <a:endParaRPr lang="en-US" altLang="en-US" smtClean="0">
              <a:latin typeface="Arial" panose="020B0604020202020204" pitchFamily="34" charset="0"/>
            </a:endParaRPr>
          </a:p>
          <a:p>
            <a:r>
              <a:rPr lang="en-US" altLang="en-US" smtClean="0">
                <a:latin typeface="Arial" panose="020B0604020202020204" pitchFamily="34" charset="0"/>
              </a:rPr>
              <a:t>Animation can make diagrams easy to understand.  An especially effective effect is use of animation to build a diagram piece-by-piece.  With each click of the slide controller another piece of the diagram appears and is explained by the speaker.  The following example uses this technique.</a:t>
            </a:r>
          </a:p>
        </p:txBody>
      </p:sp>
    </p:spTree>
    <p:extLst>
      <p:ext uri="{BB962C8B-B14F-4D97-AF65-F5344CB8AC3E}">
        <p14:creationId xmlns:p14="http://schemas.microsoft.com/office/powerpoint/2010/main" val="4256068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9ED7D9-D6A1-4E02-A659-BA47C54C042F}" type="slidenum">
              <a:rPr lang="en-US" altLang="en-US" sz="1000" smtClean="0"/>
              <a:pPr>
                <a:spcBef>
                  <a:spcPct val="0"/>
                </a:spcBef>
              </a:pPr>
              <a:t>24</a:t>
            </a:fld>
            <a:endParaRPr lang="en-US" altLang="en-US" sz="1000" smtClean="0"/>
          </a:p>
        </p:txBody>
      </p:sp>
      <p:sp>
        <p:nvSpPr>
          <p:cNvPr id="52227" name="Rectangle 2"/>
          <p:cNvSpPr>
            <a:spLocks noGrp="1" noRot="1" noChangeAspect="1" noChangeArrowheads="1" noTextEdit="1"/>
          </p:cNvSpPr>
          <p:nvPr>
            <p:ph type="sldImg"/>
          </p:nvPr>
        </p:nvSpPr>
        <p:spPr>
          <a:ln cap="flat"/>
        </p:spPr>
      </p:sp>
      <p:sp>
        <p:nvSpPr>
          <p:cNvPr id="52228" name="Rectangle 3"/>
          <p:cNvSpPr>
            <a:spLocks noGrp="1" noChangeArrowheads="1"/>
          </p:cNvSpPr>
          <p:nvPr>
            <p:ph type="body" idx="1"/>
          </p:nvPr>
        </p:nvSpPr>
        <p:spPr>
          <a:xfrm>
            <a:off x="914400" y="4343400"/>
            <a:ext cx="5029200" cy="41386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Several characteristics of this example are not obvious:</a:t>
            </a:r>
          </a:p>
          <a:p>
            <a:endParaRPr lang="en-US" altLang="en-US" smtClean="0">
              <a:latin typeface="Arial" panose="020B0604020202020204" pitchFamily="34" charset="0"/>
            </a:endParaRPr>
          </a:p>
          <a:p>
            <a:r>
              <a:rPr lang="en-US" altLang="en-US" smtClean="0">
                <a:latin typeface="Arial" panose="020B0604020202020204" pitchFamily="34" charset="0"/>
              </a:rPr>
              <a:t>1.  The connection lines use a weight of 2.5, rather than PowerPoint’’s default value of 1.0.  This makes little difference when the diagram is viewed on a monitor, but makes things </a:t>
            </a:r>
            <a:r>
              <a:rPr lang="en-US" altLang="en-US" b="1" smtClean="0">
                <a:latin typeface="Arial" panose="020B0604020202020204" pitchFamily="34" charset="0"/>
              </a:rPr>
              <a:t>much</a:t>
            </a:r>
            <a:r>
              <a:rPr lang="en-US" altLang="en-US" smtClean="0">
                <a:latin typeface="Arial" panose="020B0604020202020204" pitchFamily="34" charset="0"/>
              </a:rPr>
              <a:t> easier to see when projected.</a:t>
            </a:r>
          </a:p>
          <a:p>
            <a:endParaRPr lang="en-US" altLang="en-US" smtClean="0">
              <a:latin typeface="Arial" panose="020B0604020202020204" pitchFamily="34" charset="0"/>
            </a:endParaRPr>
          </a:p>
          <a:p>
            <a:r>
              <a:rPr lang="en-US" altLang="en-US" smtClean="0">
                <a:latin typeface="Arial" panose="020B0604020202020204" pitchFamily="34" charset="0"/>
              </a:rPr>
              <a:t>2.  The yellow boxes use an even heavier weight.</a:t>
            </a:r>
          </a:p>
          <a:p>
            <a:endParaRPr lang="en-US" altLang="en-US" smtClean="0">
              <a:latin typeface="Arial" panose="020B0604020202020204" pitchFamily="34" charset="0"/>
            </a:endParaRPr>
          </a:p>
          <a:p>
            <a:r>
              <a:rPr lang="en-US" altLang="en-US" smtClean="0">
                <a:latin typeface="Arial" panose="020B0604020202020204" pitchFamily="34" charset="0"/>
              </a:rPr>
              <a:t>3.  The signal names to the right of the PSMB box will be difficult to see because they have a small 20 pt font.  Presumably the speaker would walk the audience through the signal names when each name appears on the screen</a:t>
            </a:r>
          </a:p>
          <a:p>
            <a:endParaRPr lang="en-US" altLang="en-US" smtClean="0">
              <a:latin typeface="Arial" panose="020B0604020202020204" pitchFamily="34" charset="0"/>
            </a:endParaRPr>
          </a:p>
          <a:p>
            <a:r>
              <a:rPr lang="en-US" altLang="en-US" smtClean="0">
                <a:latin typeface="Arial" panose="020B0604020202020204" pitchFamily="34" charset="0"/>
              </a:rPr>
              <a:t>4.  We purposely use a “fly from left” animation to draw  the attention of the audience as each piece of the diagram appears.  As diagrams become increasing busy, making an object appear instantly would not be obvious to the audience.</a:t>
            </a:r>
          </a:p>
        </p:txBody>
      </p:sp>
    </p:spTree>
    <p:extLst>
      <p:ext uri="{BB962C8B-B14F-4D97-AF65-F5344CB8AC3E}">
        <p14:creationId xmlns:p14="http://schemas.microsoft.com/office/powerpoint/2010/main" val="3806136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D05E35-6C94-49EE-9745-0FDE07848D46}" type="slidenum">
              <a:rPr lang="en-US" altLang="en-US" sz="1000" smtClean="0"/>
              <a:pPr>
                <a:spcBef>
                  <a:spcPct val="0"/>
                </a:spcBef>
              </a:pPr>
              <a:t>25</a:t>
            </a:fld>
            <a:endParaRPr lang="en-US" altLang="en-US" sz="1000" smtClean="0"/>
          </a:p>
        </p:txBody>
      </p:sp>
      <p:sp>
        <p:nvSpPr>
          <p:cNvPr id="54275" name="Rectangle 2"/>
          <p:cNvSpPr>
            <a:spLocks noGrp="1" noRot="1" noChangeAspect="1" noChangeArrowheads="1" noTextEdit="1"/>
          </p:cNvSpPr>
          <p:nvPr>
            <p:ph type="sldImg"/>
          </p:nvPr>
        </p:nvSpPr>
        <p:spPr>
          <a:ln cap="flat"/>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Simple is best.  It usually would be a mistake to take a detailed graph that appears in the proceedings and use it directly in a slide.</a:t>
            </a:r>
          </a:p>
          <a:p>
            <a:endParaRPr lang="en-US" altLang="en-US" smtClean="0">
              <a:latin typeface="Arial" panose="020B0604020202020204" pitchFamily="34" charset="0"/>
            </a:endParaRPr>
          </a:p>
          <a:p>
            <a:r>
              <a:rPr lang="en-US" altLang="en-US" smtClean="0">
                <a:latin typeface="Arial" panose="020B0604020202020204" pitchFamily="34" charset="0"/>
              </a:rPr>
              <a:t>Use graphs to summarize relationships.</a:t>
            </a:r>
          </a:p>
        </p:txBody>
      </p:sp>
    </p:spTree>
    <p:extLst>
      <p:ext uri="{BB962C8B-B14F-4D97-AF65-F5344CB8AC3E}">
        <p14:creationId xmlns:p14="http://schemas.microsoft.com/office/powerpoint/2010/main" val="3556108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13FA73-BA7D-4B01-A880-969C1BFCED1B}" type="slidenum">
              <a:rPr lang="en-US" altLang="en-US" sz="1000" smtClean="0"/>
              <a:pPr>
                <a:spcBef>
                  <a:spcPct val="0"/>
                </a:spcBef>
              </a:pPr>
              <a:t>26</a:t>
            </a:fld>
            <a:endParaRPr lang="en-US" altLang="en-US" sz="1000" smtClean="0"/>
          </a:p>
        </p:txBody>
      </p:sp>
      <p:sp>
        <p:nvSpPr>
          <p:cNvPr id="56323" name="Rectangle 2"/>
          <p:cNvSpPr>
            <a:spLocks noGrp="1" noRot="1" noChangeAspect="1" noChangeArrowheads="1" noTextEdit="1"/>
          </p:cNvSpPr>
          <p:nvPr>
            <p:ph type="sldImg"/>
          </p:nvPr>
        </p:nvSpPr>
        <p:spPr>
          <a:ln cap="flat"/>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Oversimplify, if necessary for understanding of relationships.  You can always refer the audience back to your full paper in the proceedings.</a:t>
            </a:r>
          </a:p>
          <a:p>
            <a:endParaRPr lang="en-US" altLang="en-US" smtClean="0">
              <a:latin typeface="Arial" panose="020B0604020202020204" pitchFamily="34" charset="0"/>
            </a:endParaRPr>
          </a:p>
          <a:p>
            <a:r>
              <a:rPr lang="en-US" altLang="en-US" smtClean="0">
                <a:latin typeface="Arial" panose="020B0604020202020204" pitchFamily="34" charset="0"/>
              </a:rPr>
              <a:t>Note the use of thicker than default lines to promote easier viewing.</a:t>
            </a:r>
          </a:p>
          <a:p>
            <a:endParaRPr lang="en-US" altLang="en-US" smtClean="0">
              <a:latin typeface="Arial" panose="020B0604020202020204" pitchFamily="34" charset="0"/>
            </a:endParaRPr>
          </a:p>
          <a:p>
            <a:r>
              <a:rPr lang="en-US" altLang="en-US" smtClean="0">
                <a:latin typeface="Arial" panose="020B0604020202020204" pitchFamily="34" charset="0"/>
              </a:rPr>
              <a:t>In this example the author discusses relationships in three areas of the curve, and makes each of the three areas appear at the by clicking the slide controller.</a:t>
            </a:r>
          </a:p>
        </p:txBody>
      </p:sp>
    </p:spTree>
    <p:extLst>
      <p:ext uri="{BB962C8B-B14F-4D97-AF65-F5344CB8AC3E}">
        <p14:creationId xmlns:p14="http://schemas.microsoft.com/office/powerpoint/2010/main" val="1282060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26B8C0-A596-4EF7-B0D9-60CD852663B2}" type="slidenum">
              <a:rPr lang="en-US" altLang="en-US" sz="1000" smtClean="0"/>
              <a:pPr>
                <a:spcBef>
                  <a:spcPct val="0"/>
                </a:spcBef>
              </a:pPr>
              <a:t>27</a:t>
            </a:fld>
            <a:endParaRPr lang="en-US" altLang="en-US" sz="10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Use of the ITC site for passing of files between authors and topic has become the standard for ITC.</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 upload/download mechanism sidesteps firewall problems, is more reliable than e-mail and is simpler than FTP.</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If for any reason you want to use another method, make a special arrangement with your topic coordinator.  Even if you and the topic coordinator communicate by some other means, all full drafts should still be uploaded to the ITC site.</a:t>
            </a:r>
          </a:p>
          <a:p>
            <a:pPr eaLnBrk="1" hangingPunct="1"/>
            <a:endParaRPr lang="en-US" altLang="en-US" smtClean="0">
              <a:latin typeface="Arial" panose="020B0604020202020204" pitchFamily="34" charset="0"/>
            </a:endParaRPr>
          </a:p>
          <a:p>
            <a:pPr eaLnBrk="1" hangingPunct="1"/>
            <a:r>
              <a:rPr lang="en-US" altLang="en-US" b="1" smtClean="0">
                <a:solidFill>
                  <a:srgbClr val="D70125"/>
                </a:solidFill>
                <a:latin typeface="Arial" panose="020B0604020202020204" pitchFamily="34" charset="0"/>
              </a:rPr>
              <a:t>The final version of your presentation must be uploaded to the ITC site, in order to be preloaded onto the ITC projection computers.</a:t>
            </a:r>
          </a:p>
        </p:txBody>
      </p:sp>
    </p:spTree>
    <p:extLst>
      <p:ext uri="{BB962C8B-B14F-4D97-AF65-F5344CB8AC3E}">
        <p14:creationId xmlns:p14="http://schemas.microsoft.com/office/powerpoint/2010/main" val="921256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2CCFCA-AFD2-40E3-8783-0FF7D2AE9C72}" type="slidenum">
              <a:rPr lang="en-US" altLang="en-US" sz="1000" smtClean="0"/>
              <a:pPr>
                <a:spcBef>
                  <a:spcPct val="0"/>
                </a:spcBef>
              </a:pPr>
              <a:t>28</a:t>
            </a:fld>
            <a:endParaRPr lang="en-US" altLang="en-US" sz="1000" smtClean="0"/>
          </a:p>
        </p:txBody>
      </p:sp>
      <p:sp>
        <p:nvSpPr>
          <p:cNvPr id="60419" name="Rectangle 2"/>
          <p:cNvSpPr>
            <a:spLocks noGrp="1" noRot="1" noChangeAspect="1" noChangeArrowheads="1" noTextEdit="1"/>
          </p:cNvSpPr>
          <p:nvPr>
            <p:ph type="sldImg"/>
          </p:nvPr>
        </p:nvSpPr>
        <p:spPr>
          <a:ln cap="flat"/>
        </p:spPr>
      </p:sp>
      <p:sp>
        <p:nvSpPr>
          <p:cNvPr id="60420" name="Rectangle 3"/>
          <p:cNvSpPr>
            <a:spLocks noGrp="1" noChangeArrowheads="1"/>
          </p:cNvSpPr>
          <p:nvPr>
            <p:ph type="body" idx="1"/>
          </p:nvPr>
        </p:nvSpPr>
        <p:spPr>
          <a:xfrm>
            <a:off x="914400" y="4191000"/>
            <a:ext cx="5029200" cy="490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b="1" smtClean="0">
                <a:latin typeface="Arial" panose="020B0604020202020204" pitchFamily="34" charset="0"/>
              </a:rPr>
              <a:t>Sep 1:</a:t>
            </a:r>
            <a:r>
              <a:rPr lang="en-US" altLang="en-US" smtClean="0">
                <a:latin typeface="Arial" panose="020B0604020202020204" pitchFamily="34" charset="0"/>
              </a:rPr>
              <a:t>  Make an upload of a representative PowerPoint file through the ITC site.  Use the colors and fonts and sizes you plan to use in your final presentation.  A partial presentation is acceptable.</a:t>
            </a:r>
          </a:p>
          <a:p>
            <a:pPr>
              <a:lnSpc>
                <a:spcPct val="90000"/>
              </a:lnSpc>
            </a:pPr>
            <a:endParaRPr lang="en-US" altLang="en-US" smtClean="0">
              <a:latin typeface="Arial" panose="020B0604020202020204" pitchFamily="34" charset="0"/>
            </a:endParaRPr>
          </a:p>
          <a:p>
            <a:pPr>
              <a:lnSpc>
                <a:spcPct val="90000"/>
              </a:lnSpc>
            </a:pPr>
            <a:r>
              <a:rPr lang="en-US" altLang="en-US" smtClean="0">
                <a:latin typeface="Arial" panose="020B0604020202020204" pitchFamily="34" charset="0"/>
              </a:rPr>
              <a:t>Your topic coordinator will do an early check for readability problems.  If problems are identified early, there will be less rework on full draft presentations.</a:t>
            </a:r>
          </a:p>
          <a:p>
            <a:pPr>
              <a:lnSpc>
                <a:spcPct val="90000"/>
              </a:lnSpc>
            </a:pPr>
            <a:endParaRPr lang="en-US" altLang="en-US" smtClean="0">
              <a:latin typeface="Arial" panose="020B0604020202020204" pitchFamily="34" charset="0"/>
            </a:endParaRPr>
          </a:p>
          <a:p>
            <a:pPr>
              <a:lnSpc>
                <a:spcPct val="90000"/>
              </a:lnSpc>
            </a:pPr>
            <a:r>
              <a:rPr lang="en-US" altLang="en-US" smtClean="0">
                <a:latin typeface="Arial" panose="020B0604020202020204" pitchFamily="34" charset="0"/>
              </a:rPr>
              <a:t>This step is optional, but we strongly suggest that you do the upload.  Help us to catch problems early to give you plenty of time to correct them.</a:t>
            </a:r>
          </a:p>
          <a:p>
            <a:pPr>
              <a:lnSpc>
                <a:spcPct val="90000"/>
              </a:lnSpc>
            </a:pPr>
            <a:endParaRPr lang="en-US" altLang="en-US" b="1" smtClean="0">
              <a:latin typeface="Arial" panose="020B0604020202020204" pitchFamily="34" charset="0"/>
            </a:endParaRPr>
          </a:p>
          <a:p>
            <a:pPr>
              <a:lnSpc>
                <a:spcPct val="90000"/>
              </a:lnSpc>
            </a:pPr>
            <a:r>
              <a:rPr lang="en-US" altLang="en-US" b="1" smtClean="0">
                <a:latin typeface="Arial" panose="020B0604020202020204" pitchFamily="34" charset="0"/>
              </a:rPr>
              <a:t>Sep 22:</a:t>
            </a:r>
            <a:r>
              <a:rPr lang="en-US" altLang="en-US" smtClean="0">
                <a:latin typeface="Arial" panose="020B0604020202020204" pitchFamily="34" charset="0"/>
              </a:rPr>
              <a:t>  Deadline for uploading a full draft of your complete presentation visuals to the ITC site.  The topic coordinator may suggest changes to comply with standards and guidelines.</a:t>
            </a:r>
          </a:p>
          <a:p>
            <a:pPr>
              <a:lnSpc>
                <a:spcPct val="90000"/>
              </a:lnSpc>
            </a:pPr>
            <a:endParaRPr lang="en-US" altLang="en-US" b="1" smtClean="0">
              <a:latin typeface="Arial" panose="020B0604020202020204" pitchFamily="34" charset="0"/>
            </a:endParaRPr>
          </a:p>
          <a:p>
            <a:pPr>
              <a:lnSpc>
                <a:spcPct val="90000"/>
              </a:lnSpc>
            </a:pPr>
            <a:r>
              <a:rPr lang="en-US" altLang="en-US" b="1" smtClean="0">
                <a:latin typeface="Arial" panose="020B0604020202020204" pitchFamily="34" charset="0"/>
              </a:rPr>
              <a:t>Oct 6:</a:t>
            </a:r>
            <a:r>
              <a:rPr lang="en-US" altLang="en-US" smtClean="0">
                <a:latin typeface="Arial" panose="020B0604020202020204" pitchFamily="34" charset="0"/>
              </a:rPr>
              <a:t>  You must upload the final version of your PowerPoint presentation to the ITC site.  The version that you send on Oct 6 is the version that will be loaded onto the ITC projection computers.</a:t>
            </a:r>
          </a:p>
          <a:p>
            <a:pPr>
              <a:lnSpc>
                <a:spcPct val="90000"/>
              </a:lnSpc>
            </a:pPr>
            <a:endParaRPr lang="en-US" altLang="en-US" b="1" smtClean="0">
              <a:latin typeface="Arial" panose="020B0604020202020204" pitchFamily="34" charset="0"/>
            </a:endParaRPr>
          </a:p>
          <a:p>
            <a:pPr>
              <a:lnSpc>
                <a:spcPct val="90000"/>
              </a:lnSpc>
            </a:pPr>
            <a:r>
              <a:rPr lang="en-US" altLang="en-US" b="1" smtClean="0">
                <a:latin typeface="Arial" panose="020B0604020202020204" pitchFamily="34" charset="0"/>
              </a:rPr>
              <a:t>Nov 30:</a:t>
            </a:r>
            <a:r>
              <a:rPr lang="en-US" altLang="en-US" smtClean="0">
                <a:latin typeface="Arial" panose="020B0604020202020204" pitchFamily="34" charset="0"/>
              </a:rPr>
              <a:t>  Electronic presentations available for session practice, preloaded on an ITC projection computer.  Authors are encouraged to practice and review  their presentations.</a:t>
            </a:r>
          </a:p>
          <a:p>
            <a:pPr>
              <a:lnSpc>
                <a:spcPct val="90000"/>
              </a:lnSpc>
            </a:pPr>
            <a:endParaRPr lang="en-US" altLang="en-US" smtClean="0">
              <a:latin typeface="Arial" panose="020B0604020202020204" pitchFamily="34" charset="0"/>
            </a:endParaRPr>
          </a:p>
          <a:p>
            <a:pPr>
              <a:lnSpc>
                <a:spcPct val="90000"/>
              </a:lnSpc>
            </a:pPr>
            <a:r>
              <a:rPr lang="en-US" altLang="en-US" b="1" smtClean="0">
                <a:latin typeface="Arial" panose="020B0604020202020204" pitchFamily="34" charset="0"/>
              </a:rPr>
              <a:t>Oct 31-Nv 2:</a:t>
            </a:r>
            <a:r>
              <a:rPr lang="en-US" altLang="en-US" smtClean="0">
                <a:latin typeface="Arial" panose="020B0604020202020204" pitchFamily="34" charset="0"/>
              </a:rPr>
              <a:t>  Formal sessions at ITC.</a:t>
            </a:r>
          </a:p>
        </p:txBody>
      </p:sp>
    </p:spTree>
    <p:extLst>
      <p:ext uri="{BB962C8B-B14F-4D97-AF65-F5344CB8AC3E}">
        <p14:creationId xmlns:p14="http://schemas.microsoft.com/office/powerpoint/2010/main" val="3542548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721E38-F8AE-43D1-93B3-26E0203883D2}" type="slidenum">
              <a:rPr lang="en-US" altLang="en-US" sz="1000" smtClean="0"/>
              <a:pPr>
                <a:spcBef>
                  <a:spcPct val="0"/>
                </a:spcBef>
              </a:pPr>
              <a:t>29</a:t>
            </a:fld>
            <a:endParaRPr lang="en-US" altLang="en-US" sz="1000" smtClean="0"/>
          </a:p>
        </p:txBody>
      </p:sp>
      <p:sp>
        <p:nvSpPr>
          <p:cNvPr id="62467" name="Rectangle 2"/>
          <p:cNvSpPr>
            <a:spLocks noGrp="1" noRot="1" noChangeAspect="1" noChangeArrowheads="1" noTextEdit="1"/>
          </p:cNvSpPr>
          <p:nvPr>
            <p:ph type="sldImg"/>
          </p:nvPr>
        </p:nvSpPr>
        <p:spPr>
          <a:ln cap="flat"/>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bad examples that follow are closely patterned after slides that we have seen in previous conferences.  </a:t>
            </a:r>
          </a:p>
          <a:p>
            <a:endParaRPr lang="en-US" altLang="en-US" smtClean="0">
              <a:latin typeface="Arial" panose="020B0604020202020204" pitchFamily="34" charset="0"/>
            </a:endParaRPr>
          </a:p>
          <a:p>
            <a:r>
              <a:rPr lang="en-US" altLang="en-US" smtClean="0">
                <a:latin typeface="Arial" panose="020B0604020202020204" pitchFamily="34" charset="0"/>
              </a:rPr>
              <a:t>The examples in this document are not as bad as the worst we have seen in actual slide review.  Most authors simply wouldn’t believe it if we included some </a:t>
            </a:r>
            <a:r>
              <a:rPr lang="en-US" altLang="en-US" b="1" smtClean="0">
                <a:latin typeface="Arial" panose="020B0604020202020204" pitchFamily="34" charset="0"/>
              </a:rPr>
              <a:t>truly bad examples of real slides.</a:t>
            </a:r>
          </a:p>
        </p:txBody>
      </p:sp>
    </p:spTree>
    <p:extLst>
      <p:ext uri="{BB962C8B-B14F-4D97-AF65-F5344CB8AC3E}">
        <p14:creationId xmlns:p14="http://schemas.microsoft.com/office/powerpoint/2010/main" val="801631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40180E-0B5F-4BB4-9DB3-6488EFEA1A20}" type="slidenum">
              <a:rPr lang="en-US" altLang="en-US" sz="1000" smtClean="0"/>
              <a:pPr>
                <a:spcBef>
                  <a:spcPct val="0"/>
                </a:spcBef>
              </a:pPr>
              <a:t>30</a:t>
            </a:fld>
            <a:endParaRPr lang="en-US" altLang="en-US" sz="1000" smtClean="0"/>
          </a:p>
        </p:txBody>
      </p:sp>
      <p:sp>
        <p:nvSpPr>
          <p:cNvPr id="64515" name="Rectangle 2"/>
          <p:cNvSpPr>
            <a:spLocks noGrp="1" noRot="1" noChangeAspect="1" noChangeArrowheads="1" noTextEdit="1"/>
          </p:cNvSpPr>
          <p:nvPr>
            <p:ph type="sldImg"/>
          </p:nvPr>
        </p:nvSpPr>
        <p:spPr>
          <a:ln cap="flat"/>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 The text in the “slide” above speaks for itself.  Probably no author would combine all the bad practices into one single slide, but a few of the bad practices creep into many presentations each year.</a:t>
            </a:r>
          </a:p>
        </p:txBody>
      </p:sp>
    </p:spTree>
    <p:extLst>
      <p:ext uri="{BB962C8B-B14F-4D97-AF65-F5344CB8AC3E}">
        <p14:creationId xmlns:p14="http://schemas.microsoft.com/office/powerpoint/2010/main" val="1064908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FEECB5-3E27-4D57-8762-DA445C19490D}" type="slidenum">
              <a:rPr lang="en-US" altLang="en-US" sz="1000" smtClean="0"/>
              <a:pPr>
                <a:spcBef>
                  <a:spcPct val="0"/>
                </a:spcBef>
              </a:pPr>
              <a:t>4</a:t>
            </a:fld>
            <a:endParaRPr lang="en-US" altLang="en-US" sz="1000" smtClean="0"/>
          </a:p>
        </p:txBody>
      </p:sp>
      <p:sp>
        <p:nvSpPr>
          <p:cNvPr id="11267" name="Rectangle 2"/>
          <p:cNvSpPr>
            <a:spLocks noGrp="1" noRot="1" noChangeAspect="1" noChangeArrowheads="1" noTextEdit="1"/>
          </p:cNvSpPr>
          <p:nvPr>
            <p:ph type="sldImg"/>
          </p:nvPr>
        </p:nvSpPr>
        <p:spPr>
          <a:ln cap="flat"/>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Outline slide is an outline for the major areas of your presentation -- what you’re going to talk about.  You should not include the title, introduction or conclusion in your outline.  Just highlight the major areas of your talk.</a:t>
            </a:r>
          </a:p>
          <a:p>
            <a:endParaRPr lang="en-US" altLang="en-US" smtClean="0">
              <a:latin typeface="Arial" panose="020B0604020202020204" pitchFamily="34" charset="0"/>
            </a:endParaRPr>
          </a:p>
          <a:p>
            <a:r>
              <a:rPr lang="en-US" altLang="en-US" smtClean="0">
                <a:latin typeface="Arial" panose="020B0604020202020204" pitchFamily="34" charset="0"/>
              </a:rPr>
              <a:t>The outline slide you are seeing is an outline for our ITC presentation guide.</a:t>
            </a:r>
          </a:p>
        </p:txBody>
      </p:sp>
    </p:spTree>
    <p:extLst>
      <p:ext uri="{BB962C8B-B14F-4D97-AF65-F5344CB8AC3E}">
        <p14:creationId xmlns:p14="http://schemas.microsoft.com/office/powerpoint/2010/main" val="23336420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DBD36D-39B1-443E-9223-85A2A5E26E5F}" type="slidenum">
              <a:rPr lang="en-US" altLang="en-US" sz="1000" smtClean="0"/>
              <a:pPr>
                <a:spcBef>
                  <a:spcPct val="0"/>
                </a:spcBef>
              </a:pPr>
              <a:t>31</a:t>
            </a:fld>
            <a:endParaRPr lang="en-US" altLang="en-US" sz="1000" smtClean="0"/>
          </a:p>
        </p:txBody>
      </p:sp>
      <p:sp>
        <p:nvSpPr>
          <p:cNvPr id="66563" name="Rectangle 2"/>
          <p:cNvSpPr>
            <a:spLocks noGrp="1" noRot="1" noChangeAspect="1" noChangeArrowheads="1" noTextEdit="1"/>
          </p:cNvSpPr>
          <p:nvPr>
            <p:ph type="sldImg"/>
          </p:nvPr>
        </p:nvSpPr>
        <p:spPr>
          <a:ln cap="flat"/>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slide doesn’t look too horrible on a monitor, but it is really bad when projected.  The orange/green/yellow  combination in the PSMB box becomes unreadable.</a:t>
            </a:r>
          </a:p>
          <a:p>
            <a:endParaRPr lang="en-US" altLang="en-US" smtClean="0">
              <a:latin typeface="Arial" panose="020B0604020202020204" pitchFamily="34" charset="0"/>
            </a:endParaRPr>
          </a:p>
          <a:p>
            <a:r>
              <a:rPr lang="en-US" altLang="en-US" smtClean="0">
                <a:latin typeface="Arial" panose="020B0604020202020204" pitchFamily="34" charset="0"/>
              </a:rPr>
              <a:t>Signal names to the right of PSMB are too small, even near the front of a session room.  Note that they’re readable on a monitor, though.</a:t>
            </a:r>
          </a:p>
          <a:p>
            <a:endParaRPr lang="en-US" altLang="en-US" smtClean="0">
              <a:latin typeface="Arial" panose="020B0604020202020204" pitchFamily="34" charset="0"/>
            </a:endParaRPr>
          </a:p>
          <a:p>
            <a:r>
              <a:rPr lang="en-US" altLang="en-US" smtClean="0">
                <a:latin typeface="Arial" panose="020B0604020202020204" pitchFamily="34" charset="0"/>
              </a:rPr>
              <a:t>The red 1-point vertical lines provide difficult viewing, as do the light blue board numbers on a dark blue background.</a:t>
            </a:r>
          </a:p>
          <a:p>
            <a:endParaRPr lang="en-US" altLang="en-US" smtClean="0">
              <a:latin typeface="Arial" panose="020B0604020202020204" pitchFamily="34" charset="0"/>
            </a:endParaRPr>
          </a:p>
          <a:p>
            <a:r>
              <a:rPr lang="en-US" altLang="en-US" smtClean="0">
                <a:latin typeface="Arial" panose="020B0604020202020204" pitchFamily="34" charset="0"/>
              </a:rPr>
              <a:t>Was the (upper left) black text on a dark blue background easy to see?</a:t>
            </a:r>
          </a:p>
        </p:txBody>
      </p:sp>
    </p:spTree>
    <p:extLst>
      <p:ext uri="{BB962C8B-B14F-4D97-AF65-F5344CB8AC3E}">
        <p14:creationId xmlns:p14="http://schemas.microsoft.com/office/powerpoint/2010/main" val="1372816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D54C88-A77B-4A65-89B6-5A738B384E18}" type="slidenum">
              <a:rPr lang="en-US" altLang="en-US" sz="1000" smtClean="0"/>
              <a:pPr>
                <a:spcBef>
                  <a:spcPct val="0"/>
                </a:spcBef>
              </a:pPr>
              <a:t>32</a:t>
            </a:fld>
            <a:endParaRPr lang="en-US" altLang="en-US" sz="1000" smtClean="0"/>
          </a:p>
        </p:txBody>
      </p:sp>
      <p:sp>
        <p:nvSpPr>
          <p:cNvPr id="68611" name="Rectangle 2"/>
          <p:cNvSpPr>
            <a:spLocks noGrp="1" noRot="1" noChangeAspect="1" noChangeArrowheads="1" noTextEdit="1"/>
          </p:cNvSpPr>
          <p:nvPr>
            <p:ph type="sldImg"/>
          </p:nvPr>
        </p:nvSpPr>
        <p:spPr>
          <a:ln cap="flat"/>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We haven’t had this at ITC yet because we keep the projection computer disconnected from the sound system in the session room.</a:t>
            </a:r>
          </a:p>
          <a:p>
            <a:endParaRPr lang="en-US" altLang="en-US" smtClean="0">
              <a:latin typeface="Arial" panose="020B0604020202020204" pitchFamily="34" charset="0"/>
            </a:endParaRPr>
          </a:p>
          <a:p>
            <a:r>
              <a:rPr lang="en-US" altLang="en-US" smtClean="0">
                <a:latin typeface="Arial" panose="020B0604020202020204" pitchFamily="34" charset="0"/>
              </a:rPr>
              <a:t>Examples of run-away transition and sound effects are common outside of ITC, however.</a:t>
            </a:r>
          </a:p>
        </p:txBody>
      </p:sp>
    </p:spTree>
    <p:extLst>
      <p:ext uri="{BB962C8B-B14F-4D97-AF65-F5344CB8AC3E}">
        <p14:creationId xmlns:p14="http://schemas.microsoft.com/office/powerpoint/2010/main" val="19221641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C1294F6-D1B4-45AB-94C1-34BE922952E3}" type="slidenum">
              <a:rPr lang="en-US" altLang="en-US" sz="1000" smtClean="0"/>
              <a:pPr>
                <a:spcBef>
                  <a:spcPct val="0"/>
                </a:spcBef>
              </a:pPr>
              <a:t>33</a:t>
            </a:fld>
            <a:endParaRPr lang="en-US" altLang="en-US" sz="1000" smtClean="0"/>
          </a:p>
        </p:txBody>
      </p:sp>
      <p:sp>
        <p:nvSpPr>
          <p:cNvPr id="70659" name="Rectangle 2"/>
          <p:cNvSpPr>
            <a:spLocks noGrp="1" noRot="1" noChangeAspect="1" noChangeArrowheads="1" noTextEdit="1"/>
          </p:cNvSpPr>
          <p:nvPr>
            <p:ph type="sldImg"/>
          </p:nvPr>
        </p:nvSpPr>
        <p:spPr>
          <a:ln cap="flat"/>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Contact your topic coordinator if you have any questions.  Please route any comments on this  slide guide to artdowney@cruzio.com</a:t>
            </a:r>
          </a:p>
        </p:txBody>
      </p:sp>
    </p:spTree>
    <p:extLst>
      <p:ext uri="{BB962C8B-B14F-4D97-AF65-F5344CB8AC3E}">
        <p14:creationId xmlns:p14="http://schemas.microsoft.com/office/powerpoint/2010/main" val="8664516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B79623-F18A-4C93-9206-4168A91C495B}" type="slidenum">
              <a:rPr lang="en-US" altLang="en-US" sz="1000" smtClean="0"/>
              <a:pPr>
                <a:spcBef>
                  <a:spcPct val="0"/>
                </a:spcBef>
              </a:pPr>
              <a:t>34</a:t>
            </a:fld>
            <a:endParaRPr lang="en-US" altLang="en-US" sz="1000" smtClean="0"/>
          </a:p>
        </p:txBody>
      </p:sp>
      <p:sp>
        <p:nvSpPr>
          <p:cNvPr id="72707" name="Rectangle 2"/>
          <p:cNvSpPr>
            <a:spLocks noGrp="1" noRot="1" noChangeAspect="1" noChangeArrowheads="1" noTextEdit="1"/>
          </p:cNvSpPr>
          <p:nvPr>
            <p:ph type="sldImg"/>
          </p:nvPr>
        </p:nvSpPr>
        <p:spPr>
          <a:ln cap="flat"/>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slide is  used as a test when equipment is set up in the session rooms.  The objective is to ensure that all sides of the white rectangle are visible when projected.</a:t>
            </a:r>
          </a:p>
          <a:p>
            <a:endParaRPr lang="en-US" altLang="en-US" smtClean="0">
              <a:latin typeface="Arial" panose="020B0604020202020204" pitchFamily="34" charset="0"/>
            </a:endParaRPr>
          </a:p>
          <a:p>
            <a:r>
              <a:rPr lang="en-US" altLang="en-US" smtClean="0">
                <a:latin typeface="Arial" panose="020B0604020202020204" pitchFamily="34" charset="0"/>
              </a:rPr>
              <a:t>Press “Enter” three times to make a white border, a circle and a square appear.</a:t>
            </a:r>
          </a:p>
          <a:p>
            <a:endParaRPr lang="en-US" altLang="en-US" smtClean="0">
              <a:latin typeface="Arial" panose="020B0604020202020204" pitchFamily="34" charset="0"/>
            </a:endParaRPr>
          </a:p>
          <a:p>
            <a:r>
              <a:rPr lang="en-US" altLang="en-US" smtClean="0">
                <a:latin typeface="Arial" panose="020B0604020202020204" pitchFamily="34" charset="0"/>
              </a:rPr>
              <a:t>The white rectangular border should be fully visible when projected.  Also, the circle should appear to be circular (not oval), and the yellow  square should be square.</a:t>
            </a:r>
          </a:p>
          <a:p>
            <a:endParaRPr lang="en-US" altLang="en-US" smtClean="0">
              <a:latin typeface="Arial" panose="020B0604020202020204" pitchFamily="34" charset="0"/>
            </a:endParaRPr>
          </a:p>
          <a:p>
            <a:r>
              <a:rPr lang="en-US" altLang="en-US" smtClean="0">
                <a:latin typeface="Arial" panose="020B0604020202020204" pitchFamily="34" charset="0"/>
              </a:rPr>
              <a:t>If you plan to do test projections, try this test slide to see if your setup is correct.</a:t>
            </a:r>
          </a:p>
        </p:txBody>
      </p:sp>
    </p:spTree>
    <p:extLst>
      <p:ext uri="{BB962C8B-B14F-4D97-AF65-F5344CB8AC3E}">
        <p14:creationId xmlns:p14="http://schemas.microsoft.com/office/powerpoint/2010/main" val="326535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A29E6A-5562-43E5-9BAC-531851DCAA57}" type="slidenum">
              <a:rPr lang="en-US" altLang="en-US" sz="1000" smtClean="0"/>
              <a:pPr>
                <a:spcBef>
                  <a:spcPct val="0"/>
                </a:spcBef>
              </a:pPr>
              <a:t>5</a:t>
            </a:fld>
            <a:endParaRPr lang="en-US" altLang="en-US" sz="1000" smtClean="0"/>
          </a:p>
        </p:txBody>
      </p:sp>
      <p:sp>
        <p:nvSpPr>
          <p:cNvPr id="13315" name="Rectangle 2"/>
          <p:cNvSpPr>
            <a:spLocks noGrp="1" noRot="1" noChangeAspect="1" noChangeArrowheads="1" noTextEdit="1"/>
          </p:cNvSpPr>
          <p:nvPr>
            <p:ph type="sldImg"/>
          </p:nvPr>
        </p:nvSpPr>
        <p:spPr>
          <a:ln cap="flat"/>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word “standard” in this document refers to a mandatory requirement or practice.  Failure to follow all ITC standards for visual presentation can result in your presentation being dropped from the ITC program.</a:t>
            </a:r>
          </a:p>
          <a:p>
            <a:endParaRPr lang="en-US" altLang="en-US" smtClean="0">
              <a:latin typeface="Arial" panose="020B0604020202020204" pitchFamily="34" charset="0"/>
            </a:endParaRPr>
          </a:p>
          <a:p>
            <a:r>
              <a:rPr lang="en-US" altLang="en-US" smtClean="0">
                <a:latin typeface="Arial" panose="020B0604020202020204" pitchFamily="34" charset="0"/>
              </a:rPr>
              <a:t>A “guideline” is a strongly suggested good practice that you should follow unless you see a compelling reason otherwise.  The guidelines we present result from ITC’s experience with hundreds of successful and unsuccessful visual presentations at past conferences.</a:t>
            </a:r>
          </a:p>
          <a:p>
            <a:endParaRPr lang="en-US" altLang="en-US" smtClean="0">
              <a:latin typeface="Arial" panose="020B0604020202020204" pitchFamily="34" charset="0"/>
            </a:endParaRPr>
          </a:p>
          <a:p>
            <a:r>
              <a:rPr lang="en-US" altLang="en-US" smtClean="0">
                <a:latin typeface="Arial" panose="020B0604020202020204" pitchFamily="34" charset="0"/>
              </a:rPr>
              <a:t>In order to distinguish between standards and guidelines, we show standards in a special font:</a:t>
            </a:r>
          </a:p>
          <a:p>
            <a:r>
              <a:rPr lang="en-US" altLang="en-US" smtClean="0">
                <a:latin typeface="Arial" panose="020B0604020202020204" pitchFamily="34" charset="0"/>
              </a:rPr>
              <a:t>	Standards appear with white italic text.</a:t>
            </a:r>
          </a:p>
          <a:p>
            <a:r>
              <a:rPr lang="en-US" altLang="en-US" smtClean="0">
                <a:latin typeface="Arial" panose="020B0604020202020204" pitchFamily="34" charset="0"/>
              </a:rPr>
              <a:t>	Guidelines are displayed with ordinary yellow text</a:t>
            </a:r>
            <a:endParaRPr lang="en-US" altLang="en-US" smtClean="0">
              <a:solidFill>
                <a:schemeClr val="hlink"/>
              </a:solidFill>
              <a:latin typeface="Arial" panose="020B0604020202020204" pitchFamily="34" charset="0"/>
            </a:endParaRPr>
          </a:p>
          <a:p>
            <a:endParaRPr lang="en-US" altLang="en-US"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809772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776C02-1560-40FF-9BD4-294A7D668736}" type="slidenum">
              <a:rPr lang="en-US" altLang="en-US" sz="1000" smtClean="0"/>
              <a:pPr>
                <a:spcBef>
                  <a:spcPct val="0"/>
                </a:spcBef>
              </a:pPr>
              <a:t>6</a:t>
            </a:fld>
            <a:endParaRPr lang="en-US" altLang="en-US" sz="1000" smtClean="0"/>
          </a:p>
        </p:txBody>
      </p:sp>
      <p:sp>
        <p:nvSpPr>
          <p:cNvPr id="15363" name="Rectangle 2"/>
          <p:cNvSpPr>
            <a:spLocks noGrp="1" noRot="1" noChangeAspect="1" noChangeArrowheads="1" noTextEdit="1"/>
          </p:cNvSpPr>
          <p:nvPr>
            <p:ph type="sldImg"/>
          </p:nvPr>
        </p:nvSpPr>
        <p:spPr>
          <a:ln cap="flat"/>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ITC supplies the projection computer for your session and pre loads  your visual presentation on its hard disk.  You should design your presentation keeping in mind the fact that the projection computer may have low  end specifications.</a:t>
            </a:r>
          </a:p>
          <a:p>
            <a:r>
              <a:rPr lang="en-US" altLang="en-US" smtClean="0">
                <a:latin typeface="Arial" panose="020B0604020202020204" pitchFamily="34" charset="0"/>
              </a:rPr>
              <a:t>The projection computer will use the Windows 10 operating system.  Slides will be projected with Microsoft Office </a:t>
            </a:r>
            <a:r>
              <a:rPr lang="en-US" altLang="en-US" b="1" smtClean="0">
                <a:latin typeface="Arial" panose="020B0604020202020204" pitchFamily="34" charset="0"/>
              </a:rPr>
              <a:t>PowerPoint</a:t>
            </a:r>
            <a:r>
              <a:rPr lang="en-US" altLang="en-US" smtClean="0">
                <a:latin typeface="Arial" panose="020B0604020202020204" pitchFamily="34" charset="0"/>
              </a:rPr>
              <a:t>, version 2016</a:t>
            </a:r>
            <a:r>
              <a:rPr lang="en-US" altLang="en-US" b="1" smtClean="0">
                <a:latin typeface="Arial" panose="020B0604020202020204" pitchFamily="34" charset="0"/>
              </a:rPr>
              <a:t>.</a:t>
            </a:r>
            <a:endParaRPr lang="en-US" altLang="en-US" smtClean="0">
              <a:latin typeface="Arial" panose="020B0604020202020204" pitchFamily="34" charset="0"/>
            </a:endParaRPr>
          </a:p>
          <a:p>
            <a:r>
              <a:rPr lang="en-US" altLang="en-US" smtClean="0">
                <a:latin typeface="Arial" panose="020B0604020202020204" pitchFamily="34" charset="0"/>
              </a:rPr>
              <a:t> </a:t>
            </a:r>
          </a:p>
          <a:p>
            <a:endParaRPr lang="en-US" altLang="en-US" smtClean="0">
              <a:latin typeface="Arial" panose="020B0604020202020204" pitchFamily="34" charset="0"/>
            </a:endParaRPr>
          </a:p>
          <a:p>
            <a:r>
              <a:rPr lang="en-US" altLang="en-US" b="1" smtClean="0">
                <a:solidFill>
                  <a:srgbClr val="BE0000"/>
                </a:solidFill>
                <a:latin typeface="Arial" panose="020B0604020202020204" pitchFamily="34" charset="0"/>
              </a:rPr>
              <a:t>Note that it will not be possible to make changes to your presentation at ITC.</a:t>
            </a:r>
            <a:r>
              <a:rPr lang="en-US" altLang="en-US" smtClean="0">
                <a:latin typeface="Arial" panose="020B0604020202020204" pitchFamily="34" charset="0"/>
              </a:rPr>
              <a:t>  Your PowerPoint presentation will be preloaded onto the hard disk of several presentation computers, and changes after preloading will not be permitted.</a:t>
            </a:r>
          </a:p>
        </p:txBody>
      </p:sp>
      <p:sp>
        <p:nvSpPr>
          <p:cNvPr id="15365" name="Rectangle 4"/>
          <p:cNvSpPr>
            <a:spLocks noChangeArrowheads="1"/>
          </p:cNvSpPr>
          <p:nvPr/>
        </p:nvSpPr>
        <p:spPr bwMode="auto">
          <a:xfrm>
            <a:off x="685800" y="5867400"/>
            <a:ext cx="5334000" cy="1447800"/>
          </a:xfrm>
          <a:prstGeom prst="rect">
            <a:avLst/>
          </a:prstGeom>
          <a:noFill/>
          <a:ln w="152400">
            <a:solidFill>
              <a:schemeClr val="hlink"/>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US" altLang="en-US" sz="2800"/>
          </a:p>
        </p:txBody>
      </p:sp>
    </p:spTree>
    <p:extLst>
      <p:ext uri="{BB962C8B-B14F-4D97-AF65-F5344CB8AC3E}">
        <p14:creationId xmlns:p14="http://schemas.microsoft.com/office/powerpoint/2010/main" val="2918648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DBA354-0D4C-4D94-85F9-379909349656}" type="slidenum">
              <a:rPr lang="en-US" altLang="en-US" sz="1000" smtClean="0"/>
              <a:pPr>
                <a:spcBef>
                  <a:spcPct val="0"/>
                </a:spcBef>
              </a:pPr>
              <a:t>7</a:t>
            </a:fld>
            <a:endParaRPr lang="en-US" altLang="en-US" sz="1000" smtClean="0"/>
          </a:p>
        </p:txBody>
      </p:sp>
      <p:sp>
        <p:nvSpPr>
          <p:cNvPr id="17411" name="Rectangle 2"/>
          <p:cNvSpPr>
            <a:spLocks noGrp="1" noRot="1" noChangeAspect="1" noChangeArrowheads="1" noTextEdit="1"/>
          </p:cNvSpPr>
          <p:nvPr>
            <p:ph type="sldImg"/>
          </p:nvPr>
        </p:nvSpPr>
        <p:spPr>
          <a:ln cap="flat"/>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ITC requires one file per presentation, and uses an internal file naming convention to ensure that the correct visuals will appear when you begin your presentation.  We do not have the resources to support customized file setups for each author.</a:t>
            </a:r>
          </a:p>
          <a:p>
            <a:endParaRPr lang="en-US" altLang="en-US" smtClean="0">
              <a:latin typeface="Arial" panose="020B0604020202020204" pitchFamily="34" charset="0"/>
            </a:endParaRPr>
          </a:p>
          <a:p>
            <a:r>
              <a:rPr lang="en-US" altLang="en-US" smtClean="0">
                <a:latin typeface="Arial" panose="020B0604020202020204" pitchFamily="34" charset="0"/>
              </a:rPr>
              <a:t>When uploaded, the site automatically assigns an algorithmic file name, based on log number, date and time.</a:t>
            </a:r>
          </a:p>
          <a:p>
            <a:endParaRPr lang="en-US" altLang="en-US" smtClean="0">
              <a:latin typeface="Arial" panose="020B0604020202020204" pitchFamily="34" charset="0"/>
            </a:endParaRPr>
          </a:p>
          <a:p>
            <a:r>
              <a:rPr lang="en-US" altLang="en-US" smtClean="0">
                <a:latin typeface="Arial" panose="020B0604020202020204" pitchFamily="34" charset="0"/>
              </a:rPr>
              <a:t>Prior to the conference, presentation files are renamed according to the assigned session and speaker number, and the extent changed to “.pps or .ppsx” so that the presentation automatically comes up in slide show mode at the start of your presentation.</a:t>
            </a:r>
          </a:p>
          <a:p>
            <a:endParaRPr lang="en-US" altLang="en-US" smtClean="0">
              <a:latin typeface="Arial" panose="020B0604020202020204" pitchFamily="34" charset="0"/>
            </a:endParaRPr>
          </a:p>
          <a:p>
            <a:r>
              <a:rPr lang="en-US" altLang="en-US" smtClean="0">
                <a:latin typeface="Arial" panose="020B0604020202020204" pitchFamily="34" charset="0"/>
              </a:rPr>
              <a:t>The file naming convention is “Session #”.”Speaker #”.ppsx.  For example, if you are the third speaker in session 24 your slide file will be named “24.3.ppsx”.  Another example:  the first lecture series presentation in Lecture 2 would be named L2.1.ppsx.</a:t>
            </a:r>
          </a:p>
          <a:p>
            <a:r>
              <a:rPr lang="en-US" altLang="en-US" smtClean="0">
                <a:latin typeface="Arial" panose="020B0604020202020204" pitchFamily="34" charset="0"/>
              </a:rPr>
              <a:t>You can obtain your session and speaker numbers from your topic coordinator.</a:t>
            </a:r>
          </a:p>
        </p:txBody>
      </p:sp>
    </p:spTree>
    <p:extLst>
      <p:ext uri="{BB962C8B-B14F-4D97-AF65-F5344CB8AC3E}">
        <p14:creationId xmlns:p14="http://schemas.microsoft.com/office/powerpoint/2010/main" val="2226819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DE7D66D-96B6-4B70-AB74-55BDB21C6FDB}" type="slidenum">
              <a:rPr lang="en-US" altLang="en-US" sz="1000" smtClean="0"/>
              <a:pPr>
                <a:spcBef>
                  <a:spcPct val="0"/>
                </a:spcBef>
              </a:pPr>
              <a:t>8</a:t>
            </a:fld>
            <a:endParaRPr lang="en-US" altLang="en-US" sz="10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838200" y="4114800"/>
            <a:ext cx="51054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It’s OK if you develop your presentation with an different version of PowerPoint, but be aware that your file will be projected with PowerPoint 2016 for review and for presentation at ITC.</a:t>
            </a:r>
          </a:p>
          <a:p>
            <a:endParaRPr lang="en-US" altLang="en-US" smtClean="0">
              <a:latin typeface="Arial" panose="020B0604020202020204" pitchFamily="34" charset="0"/>
            </a:endParaRPr>
          </a:p>
          <a:p>
            <a:r>
              <a:rPr lang="en-US" altLang="en-US" smtClean="0">
                <a:latin typeface="Arial" panose="020B0604020202020204" pitchFamily="34" charset="0"/>
              </a:rPr>
              <a:t>In the electronic presentations at previous conferences we experienced problems with presentations developed with other PowerPoint versions, especially those which were developed on Macintosh computers.</a:t>
            </a:r>
          </a:p>
          <a:p>
            <a:endParaRPr lang="en-US" altLang="en-US" smtClean="0">
              <a:latin typeface="Arial" panose="020B0604020202020204" pitchFamily="34" charset="0"/>
            </a:endParaRPr>
          </a:p>
          <a:p>
            <a:r>
              <a:rPr lang="en-US" altLang="en-US" b="1" smtClean="0">
                <a:solidFill>
                  <a:schemeClr val="hlink"/>
                </a:solidFill>
                <a:latin typeface="Arial" panose="020B0604020202020204" pitchFamily="34" charset="0"/>
              </a:rPr>
              <a:t>We strongly urge you to develop your presentation on a PC with Windows 10 and PowerPoint 2016</a:t>
            </a:r>
            <a:r>
              <a:rPr lang="en-US" altLang="en-US" smtClean="0">
                <a:latin typeface="Arial" panose="020B0604020202020204" pitchFamily="34" charset="0"/>
              </a:rPr>
              <a:t>.  At previous conferences we saw numerous problems with bullets and animation effects:  what the author saw with an earlier version of PowerPoint is not the same as what projected at the conference.</a:t>
            </a:r>
          </a:p>
          <a:p>
            <a:endParaRPr lang="en-US" altLang="en-US" smtClean="0">
              <a:latin typeface="Arial" panose="020B0604020202020204" pitchFamily="34" charset="0"/>
            </a:endParaRPr>
          </a:p>
          <a:p>
            <a:r>
              <a:rPr lang="en-US" altLang="en-US" smtClean="0">
                <a:latin typeface="Arial" panose="020B0604020202020204" pitchFamily="34" charset="0"/>
              </a:rPr>
              <a:t>Versions of this template earlier than version 3.2 will project incorrectly.  If you are reading this statement, you’re OK.  If not, you may have problems.</a:t>
            </a:r>
          </a:p>
          <a:p>
            <a:endParaRPr lang="en-US" altLang="en-US" smtClean="0">
              <a:latin typeface="Arial" panose="020B0604020202020204" pitchFamily="34" charset="0"/>
            </a:endParaRPr>
          </a:p>
          <a:p>
            <a:r>
              <a:rPr lang="en-US" altLang="en-US" smtClean="0">
                <a:latin typeface="Arial" panose="020B0604020202020204" pitchFamily="34" charset="0"/>
              </a:rPr>
              <a:t>If you must use a different PowerPoint version, allow extra time for review  and problem correction</a:t>
            </a:r>
            <a:r>
              <a:rPr lang="en-US" altLang="en-US" b="1" smtClean="0">
                <a:latin typeface="Arial" panose="020B0604020202020204" pitchFamily="34" charset="0"/>
              </a:rPr>
              <a:t>.   Test view the slides on a PC with PowerPoint 2016/Win 10</a:t>
            </a:r>
            <a:r>
              <a:rPr lang="en-US" altLang="en-US" smtClean="0">
                <a:latin typeface="Arial" panose="020B0604020202020204" pitchFamily="34" charset="0"/>
              </a:rPr>
              <a:t> before you upload.  Be especially alert for unexpected color changes (such as yellow  text on a dark yellow background), bullet font changes and incorrect animation effects.</a:t>
            </a:r>
          </a:p>
        </p:txBody>
      </p:sp>
    </p:spTree>
    <p:extLst>
      <p:ext uri="{BB962C8B-B14F-4D97-AF65-F5344CB8AC3E}">
        <p14:creationId xmlns:p14="http://schemas.microsoft.com/office/powerpoint/2010/main" val="3790112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CA0AE0-0D10-402D-93F7-EEEAA7EC8FFE}" type="slidenum">
              <a:rPr lang="en-US" altLang="en-US" sz="1000" smtClean="0"/>
              <a:pPr>
                <a:spcBef>
                  <a:spcPct val="0"/>
                </a:spcBef>
              </a:pPr>
              <a:t>9</a:t>
            </a:fld>
            <a:endParaRPr lang="en-US" altLang="en-US" sz="1000" smtClean="0"/>
          </a:p>
        </p:txBody>
      </p:sp>
      <p:sp>
        <p:nvSpPr>
          <p:cNvPr id="21507" name="Rectangle 2"/>
          <p:cNvSpPr>
            <a:spLocks noGrp="1" noRot="1" noChangeAspect="1" noChangeArrowheads="1" noTextEdit="1"/>
          </p:cNvSpPr>
          <p:nvPr>
            <p:ph type="sldImg"/>
          </p:nvPr>
        </p:nvSpPr>
        <p:spPr>
          <a:solidFill>
            <a:srgbClr val="FFFFFF"/>
          </a:solidFill>
          <a:ln/>
        </p:spPr>
      </p:sp>
      <p:sp>
        <p:nvSpPr>
          <p:cNvPr id="21508" name="Rectangle 3"/>
          <p:cNvSpPr>
            <a:spLocks noGrp="1" noChangeArrowheads="1"/>
          </p:cNvSpPr>
          <p:nvPr>
            <p:ph type="body" idx="1"/>
          </p:nvPr>
        </p:nvSpPr>
        <p:spPr>
          <a:xfrm>
            <a:off x="876300" y="4279900"/>
            <a:ext cx="5105400" cy="4622800"/>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fonts on the computer where you prepare your presentation will not necessarily all be present on ITC projection computers.  During recent conferences, some authors were surprised to discover that bullet fonts and scientific character fonts displayed differently when loaded on the conference presentation computers.</a:t>
            </a:r>
          </a:p>
          <a:p>
            <a:endParaRPr lang="en-US" altLang="en-US" smtClean="0">
              <a:latin typeface="Arial" panose="020B0604020202020204" pitchFamily="34" charset="0"/>
            </a:endParaRPr>
          </a:p>
          <a:p>
            <a:r>
              <a:rPr lang="en-US" altLang="en-US" smtClean="0">
                <a:latin typeface="Arial" panose="020B0604020202020204" pitchFamily="34" charset="0"/>
              </a:rPr>
              <a:t>Problems were especially common with “Wingdings”, “MS Line Draw” and “Monotype Sorts” fonts.  Also, some Asian language fonts were problem sources.</a:t>
            </a:r>
          </a:p>
          <a:p>
            <a:endParaRPr lang="en-US" altLang="en-US" smtClean="0">
              <a:latin typeface="Arial" panose="020B0604020202020204" pitchFamily="34" charset="0"/>
            </a:endParaRPr>
          </a:p>
          <a:p>
            <a:r>
              <a:rPr lang="en-US" altLang="en-US" smtClean="0">
                <a:latin typeface="Arial" panose="020B0604020202020204" pitchFamily="34" charset="0"/>
              </a:rPr>
              <a:t>If your presentation has special fonts, you can include the fonts in your upload by selecting “Save-&gt;Embed Fonts In the File”/”Embed all Characters” from the dialog box that appears when the “Office-&gt;PowerPoint Options…” menu is selected.</a:t>
            </a:r>
          </a:p>
          <a:p>
            <a:endParaRPr lang="en-US" altLang="en-US" b="1" smtClean="0">
              <a:solidFill>
                <a:srgbClr val="FF5008"/>
              </a:solidFill>
              <a:latin typeface="Arial" panose="020B0604020202020204" pitchFamily="34" charset="0"/>
            </a:endParaRPr>
          </a:p>
          <a:p>
            <a:r>
              <a:rPr lang="en-US" altLang="en-US" b="1" smtClean="0">
                <a:solidFill>
                  <a:srgbClr val="FF5008"/>
                </a:solidFill>
                <a:latin typeface="Arial" panose="020B0604020202020204" pitchFamily="34" charset="0"/>
              </a:rPr>
              <a:t>Note:</a:t>
            </a:r>
            <a:r>
              <a:rPr lang="en-US" altLang="en-US" smtClean="0">
                <a:latin typeface="Arial" panose="020B0604020202020204" pitchFamily="34" charset="0"/>
              </a:rPr>
              <a:t>  Use of this option increases the size of your presentation file by as much as 5X.  Large presentation files take a long time to upload.  Use embedded fonts only if necessary.</a:t>
            </a:r>
          </a:p>
        </p:txBody>
      </p:sp>
      <p:pic>
        <p:nvPicPr>
          <p:cNvPr id="2150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6263" y="6756400"/>
            <a:ext cx="25908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xmlns="" id="{A7453BC0-9FC6-4A3E-8BA3-A6DFB7782BA4}"/>
              </a:ext>
            </a:extLst>
          </p:cNvPr>
          <p:cNvSpPr/>
          <p:nvPr/>
        </p:nvSpPr>
        <p:spPr>
          <a:xfrm>
            <a:off x="2151063" y="7724775"/>
            <a:ext cx="2017712" cy="600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826600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D856FB-D4B7-4AEB-88D4-FC7AC4AC220D}" type="slidenum">
              <a:rPr lang="en-US" altLang="en-US" sz="1000" smtClean="0"/>
              <a:pPr>
                <a:spcBef>
                  <a:spcPct val="0"/>
                </a:spcBef>
              </a:pPr>
              <a:t>10</a:t>
            </a:fld>
            <a:endParaRPr lang="en-US" altLang="en-US" sz="1000" smtClean="0"/>
          </a:p>
        </p:txBody>
      </p:sp>
      <p:sp>
        <p:nvSpPr>
          <p:cNvPr id="23555" name="Rectangle 2"/>
          <p:cNvSpPr>
            <a:spLocks noGrp="1" noRot="1" noChangeAspect="1" noChangeArrowheads="1" noTextEdit="1"/>
          </p:cNvSpPr>
          <p:nvPr>
            <p:ph type="sldImg"/>
          </p:nvPr>
        </p:nvSpPr>
        <p:spPr>
          <a:ln cap="flat"/>
        </p:spPr>
      </p:sp>
      <p:sp>
        <p:nvSpPr>
          <p:cNvPr id="47108" name="Rectangle 3">
            <a:extLst>
              <a:ext uri="{FF2B5EF4-FFF2-40B4-BE49-F238E27FC236}">
                <a16:creationId xmlns:a16="http://schemas.microsoft.com/office/drawing/2014/main" xmlns="" id="{0E63E50D-6F17-4F8F-BC89-630D1DCEC953}"/>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latin typeface="Arial" pitchFamily="34" charset="0"/>
              </a:rPr>
              <a:t>Comments from the yellow card surveys show that one of the most common complaints from attendees is unreadable visual aids.  If you follow these guidelines you can avoid two of the most common pitfalls:</a:t>
            </a:r>
          </a:p>
          <a:p>
            <a:pPr>
              <a:defRPr/>
            </a:pPr>
            <a:endParaRPr lang="en-US" dirty="0">
              <a:latin typeface="Arial" pitchFamily="34" charset="0"/>
            </a:endParaRPr>
          </a:p>
          <a:p>
            <a:pPr marL="228600" indent="-228600">
              <a:buFontTx/>
              <a:buAutoNum type="arabicPeriod"/>
              <a:defRPr/>
            </a:pPr>
            <a:r>
              <a:rPr lang="en-US" dirty="0">
                <a:latin typeface="Arial" pitchFamily="34" charset="0"/>
              </a:rPr>
              <a:t>Trying to cram </a:t>
            </a:r>
            <a:r>
              <a:rPr lang="en-US" b="1" dirty="0">
                <a:solidFill>
                  <a:schemeClr val="hlink"/>
                </a:solidFill>
                <a:latin typeface="Arial" pitchFamily="34" charset="0"/>
              </a:rPr>
              <a:t>too much information</a:t>
            </a:r>
            <a:r>
              <a:rPr lang="en-US" dirty="0">
                <a:latin typeface="Arial" pitchFamily="34" charset="0"/>
              </a:rPr>
              <a:t> on a single slide.  A common mistake is to use reduced font sizes to make room for more words and lines.  If you can’t read your lettering from ten feet away from a laptop display (15 feet from larger monitors), then most of your audience will have problems.</a:t>
            </a:r>
          </a:p>
          <a:p>
            <a:pPr>
              <a:defRPr/>
            </a:pPr>
            <a:endParaRPr lang="en-US" dirty="0">
              <a:latin typeface="Arial" pitchFamily="34" charset="0"/>
            </a:endParaRPr>
          </a:p>
          <a:p>
            <a:pPr>
              <a:defRPr/>
            </a:pPr>
            <a:r>
              <a:rPr lang="en-US" dirty="0">
                <a:latin typeface="Arial" pitchFamily="34" charset="0"/>
              </a:rPr>
              <a:t>2.  The second common complaint is </a:t>
            </a:r>
            <a:r>
              <a:rPr lang="en-US" b="1" dirty="0">
                <a:solidFill>
                  <a:schemeClr val="hlink"/>
                </a:solidFill>
                <a:latin typeface="Arial" pitchFamily="34" charset="0"/>
              </a:rPr>
              <a:t>bad color contrast</a:t>
            </a:r>
            <a:r>
              <a:rPr lang="en-US" dirty="0">
                <a:latin typeface="Arial" pitchFamily="34" charset="0"/>
              </a:rPr>
              <a:t>.  Colors that look good on your monitor do not necessarily view well when projected in the session room.  If in doubt choose in favor of higher contrast.</a:t>
            </a:r>
          </a:p>
          <a:p>
            <a:pPr>
              <a:defRPr/>
            </a:pPr>
            <a:endParaRPr lang="en-US" dirty="0">
              <a:latin typeface="Arial" pitchFamily="34" charset="0"/>
            </a:endParaRPr>
          </a:p>
          <a:p>
            <a:pPr>
              <a:defRPr/>
            </a:pPr>
            <a:r>
              <a:rPr lang="en-US" dirty="0">
                <a:latin typeface="Arial" pitchFamily="34" charset="0"/>
              </a:rPr>
              <a:t>Examples:</a:t>
            </a:r>
          </a:p>
          <a:p>
            <a:pPr>
              <a:defRPr/>
            </a:pPr>
            <a:r>
              <a:rPr lang="en-US" dirty="0">
                <a:latin typeface="Arial" pitchFamily="34" charset="0"/>
              </a:rPr>
              <a:t> White lettering on a black background (while perhaps somewhat dull) is perfectly readable.</a:t>
            </a:r>
          </a:p>
          <a:p>
            <a:pPr>
              <a:defRPr/>
            </a:pPr>
            <a:endParaRPr lang="en-US" dirty="0">
              <a:latin typeface="Arial" pitchFamily="34" charset="0"/>
            </a:endParaRPr>
          </a:p>
          <a:p>
            <a:pPr>
              <a:defRPr/>
            </a:pPr>
            <a:r>
              <a:rPr lang="en-US" dirty="0">
                <a:latin typeface="Arial" pitchFamily="34" charset="0"/>
              </a:rPr>
              <a:t>Cyan text on a blue background may look really good on your monitor, but is virtually invisible when projected in a session room.</a:t>
            </a:r>
          </a:p>
          <a:p>
            <a:pPr>
              <a:defRPr/>
            </a:pPr>
            <a:endParaRPr lang="en-US" dirty="0">
              <a:latin typeface="Arial" pitchFamily="34" charset="0"/>
            </a:endParaRPr>
          </a:p>
          <a:p>
            <a:pPr>
              <a:defRPr/>
            </a:pPr>
            <a:r>
              <a:rPr lang="en-US" sz="2400" b="1" i="1" u="sng" dirty="0">
                <a:latin typeface="Arial" pitchFamily="34" charset="0"/>
              </a:rPr>
              <a:t>Beware of Red</a:t>
            </a:r>
            <a:r>
              <a:rPr lang="en-US" dirty="0">
                <a:latin typeface="Arial" pitchFamily="34" charset="0"/>
              </a:rPr>
              <a:t>:  </a:t>
            </a:r>
            <a:r>
              <a:rPr lang="en-US" b="1" dirty="0">
                <a:solidFill>
                  <a:schemeClr val="hlink"/>
                </a:solidFill>
                <a:latin typeface="Arial" pitchFamily="34" charset="0"/>
              </a:rPr>
              <a:t>Red text and lines are usually invisible when projected</a:t>
            </a:r>
            <a:r>
              <a:rPr lang="en-US" b="1" dirty="0">
                <a:solidFill>
                  <a:srgbClr val="FF5008"/>
                </a:solidFill>
                <a:latin typeface="Arial" pitchFamily="34" charset="0"/>
              </a:rPr>
              <a:t>.</a:t>
            </a:r>
          </a:p>
        </p:txBody>
      </p:sp>
    </p:spTree>
    <p:extLst>
      <p:ext uri="{BB962C8B-B14F-4D97-AF65-F5344CB8AC3E}">
        <p14:creationId xmlns:p14="http://schemas.microsoft.com/office/powerpoint/2010/main" val="1801943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solidFill>
                  <a:srgbClr val="FFFF00"/>
                </a:solidFill>
              </a:defRPr>
            </a:lvl1pPr>
          </a:lstStyle>
          <a:p>
            <a:pPr>
              <a:defRPr/>
            </a:pPr>
            <a:endParaRPr lang="en-US"/>
          </a:p>
        </p:txBody>
      </p:sp>
      <p:sp>
        <p:nvSpPr>
          <p:cNvPr id="5"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solidFill>
                  <a:srgbClr val="FFFF00"/>
                </a:solidFill>
              </a:defRPr>
            </a:lvl1pPr>
          </a:lstStyle>
          <a:p>
            <a:pPr>
              <a:defRPr/>
            </a:pPr>
            <a:endParaRPr lang="en-US"/>
          </a:p>
        </p:txBody>
      </p:sp>
      <p:sp>
        <p:nvSpPr>
          <p:cNvPr id="6"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solidFill>
                  <a:srgbClr val="FFFF00"/>
                </a:solidFill>
              </a:defRPr>
            </a:lvl1pPr>
          </a:lstStyle>
          <a:p>
            <a:pPr>
              <a:defRPr/>
            </a:pPr>
            <a:fld id="{F2F907B9-8F0B-48F3-A2B2-4772E8B67D6B}" type="slidenum">
              <a:rPr lang="en-US" altLang="en-US" smtClean="0"/>
              <a:pPr>
                <a:defRPr/>
              </a:pPr>
              <a:t>‹#›</a:t>
            </a:fld>
            <a:endParaRPr lang="en-US" alt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3616" y="283338"/>
            <a:ext cx="3401568" cy="1237488"/>
          </a:xfrm>
          <a:prstGeom prst="rect">
            <a:avLst/>
          </a:prstGeom>
        </p:spPr>
      </p:pic>
    </p:spTree>
    <p:extLst>
      <p:ext uri="{BB962C8B-B14F-4D97-AF65-F5344CB8AC3E}">
        <p14:creationId xmlns:p14="http://schemas.microsoft.com/office/powerpoint/2010/main" val="62224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solidFill>
                  <a:srgbClr val="FFFF00"/>
                </a:solidFill>
              </a:defRPr>
            </a:lvl1pPr>
          </a:lstStyle>
          <a:p>
            <a:pPr>
              <a:defRPr/>
            </a:pPr>
            <a:endParaRPr lang="en-US"/>
          </a:p>
        </p:txBody>
      </p:sp>
      <p:sp>
        <p:nvSpPr>
          <p:cNvPr id="5"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solidFill>
                  <a:srgbClr val="FFFF00"/>
                </a:solidFill>
              </a:defRPr>
            </a:lvl1pPr>
          </a:lstStyle>
          <a:p>
            <a:pPr>
              <a:defRPr/>
            </a:pPr>
            <a:endParaRPr lang="en-US"/>
          </a:p>
        </p:txBody>
      </p:sp>
      <p:sp>
        <p:nvSpPr>
          <p:cNvPr id="6"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solidFill>
                  <a:srgbClr val="FFFF00"/>
                </a:solidFill>
              </a:defRPr>
            </a:lvl1pPr>
          </a:lstStyle>
          <a:p>
            <a:pPr>
              <a:defRPr/>
            </a:pPr>
            <a:fld id="{EC71D796-A82B-45D8-9BD9-3EC35B42A804}" type="slidenum">
              <a:rPr lang="en-US" altLang="en-US" smtClean="0"/>
              <a:pPr>
                <a:defRPr/>
              </a:pPr>
              <a:t>‹#›</a:t>
            </a:fld>
            <a:endParaRPr lang="en-US" altLang="en-US"/>
          </a:p>
        </p:txBody>
      </p:sp>
    </p:spTree>
    <p:extLst>
      <p:ext uri="{BB962C8B-B14F-4D97-AF65-F5344CB8AC3E}">
        <p14:creationId xmlns:p14="http://schemas.microsoft.com/office/powerpoint/2010/main" val="128602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28600"/>
            <a:ext cx="2590800" cy="59197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7569200" cy="59197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lvl1pPr>
          </a:lstStyle>
          <a:p>
            <a:pPr>
              <a:defRPr/>
            </a:pPr>
            <a:fld id="{AE5F5B15-E677-4EA5-B108-B3EFBDA5104F}" type="slidenum">
              <a:rPr lang="en-US" altLang="en-US"/>
              <a:pPr>
                <a:defRPr/>
              </a:pPr>
              <a:t>‹#›</a:t>
            </a:fld>
            <a:endParaRPr lang="en-US" altLang="en-US"/>
          </a:p>
        </p:txBody>
      </p:sp>
    </p:spTree>
    <p:extLst>
      <p:ext uri="{BB962C8B-B14F-4D97-AF65-F5344CB8AC3E}">
        <p14:creationId xmlns:p14="http://schemas.microsoft.com/office/powerpoint/2010/main" val="158446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lgn="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solidFill>
                  <a:srgbClr val="FFFF00"/>
                </a:solidFill>
              </a:defRPr>
            </a:lvl1pPr>
          </a:lstStyle>
          <a:p>
            <a:pPr>
              <a:defRPr/>
            </a:pPr>
            <a:endParaRPr lang="en-US"/>
          </a:p>
        </p:txBody>
      </p:sp>
      <p:sp>
        <p:nvSpPr>
          <p:cNvPr id="5"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solidFill>
                  <a:srgbClr val="FFFF00"/>
                </a:solidFill>
              </a:defRPr>
            </a:lvl1pPr>
          </a:lstStyle>
          <a:p>
            <a:pPr>
              <a:defRPr/>
            </a:pPr>
            <a:endParaRPr lang="en-US"/>
          </a:p>
        </p:txBody>
      </p:sp>
      <p:sp>
        <p:nvSpPr>
          <p:cNvPr id="6"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solidFill>
                  <a:srgbClr val="FFFF00"/>
                </a:solidFill>
              </a:defRPr>
            </a:lvl1pPr>
          </a:lstStyle>
          <a:p>
            <a:pPr>
              <a:defRPr/>
            </a:pPr>
            <a:fld id="{0BC158BE-CF2D-4BFC-AA37-518ECDC90568}" type="slidenum">
              <a:rPr lang="en-US" altLang="en-US" smtClean="0"/>
              <a:pPr>
                <a:defRPr/>
              </a:pPr>
              <a:t>‹#›</a:t>
            </a:fld>
            <a:endParaRPr lang="en-US" altLang="en-US"/>
          </a:p>
        </p:txBody>
      </p:sp>
    </p:spTree>
    <p:extLst>
      <p:ext uri="{BB962C8B-B14F-4D97-AF65-F5344CB8AC3E}">
        <p14:creationId xmlns:p14="http://schemas.microsoft.com/office/powerpoint/2010/main" val="114798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solidFill>
                  <a:srgbClr val="FFFF00"/>
                </a:solidFill>
              </a:defRPr>
            </a:lvl1pPr>
          </a:lstStyle>
          <a:p>
            <a:pPr>
              <a:defRPr/>
            </a:pPr>
            <a:endParaRPr lang="en-US" dirty="0"/>
          </a:p>
        </p:txBody>
      </p:sp>
      <p:sp>
        <p:nvSpPr>
          <p:cNvPr id="5"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solidFill>
                  <a:srgbClr val="FFFF00"/>
                </a:solidFill>
              </a:defRPr>
            </a:lvl1pPr>
          </a:lstStyle>
          <a:p>
            <a:pPr>
              <a:defRPr/>
            </a:pPr>
            <a:endParaRPr lang="en-US"/>
          </a:p>
        </p:txBody>
      </p:sp>
      <p:sp>
        <p:nvSpPr>
          <p:cNvPr id="6"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solidFill>
                  <a:srgbClr val="FFFF00"/>
                </a:solidFill>
              </a:defRPr>
            </a:lvl1pPr>
          </a:lstStyle>
          <a:p>
            <a:pPr>
              <a:defRPr/>
            </a:pPr>
            <a:fld id="{C3ACA021-1E8B-4DAD-81A5-E0C6E48DCAB5}" type="slidenum">
              <a:rPr lang="en-US" altLang="en-US" smtClean="0"/>
              <a:pPr>
                <a:defRPr/>
              </a:pPr>
              <a:t>‹#›</a:t>
            </a:fld>
            <a:endParaRPr lang="en-US" altLang="en-US"/>
          </a:p>
        </p:txBody>
      </p:sp>
    </p:spTree>
    <p:extLst>
      <p:ext uri="{BB962C8B-B14F-4D97-AF65-F5344CB8AC3E}">
        <p14:creationId xmlns:p14="http://schemas.microsoft.com/office/powerpoint/2010/main" val="119105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219200"/>
            <a:ext cx="508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19200"/>
            <a:ext cx="508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solidFill>
                  <a:srgbClr val="FFFF00"/>
                </a:solidFill>
              </a:defRPr>
            </a:lvl1pPr>
          </a:lstStyle>
          <a:p>
            <a:pPr>
              <a:defRPr/>
            </a:pPr>
            <a:endParaRPr lang="en-US"/>
          </a:p>
        </p:txBody>
      </p:sp>
      <p:sp>
        <p:nvSpPr>
          <p:cNvPr id="6"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solidFill>
                  <a:srgbClr val="FFFF00"/>
                </a:solidFill>
              </a:defRPr>
            </a:lvl1pPr>
          </a:lstStyle>
          <a:p>
            <a:pPr>
              <a:defRPr/>
            </a:pPr>
            <a:endParaRPr lang="en-US"/>
          </a:p>
        </p:txBody>
      </p:sp>
      <p:sp>
        <p:nvSpPr>
          <p:cNvPr id="7"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solidFill>
                  <a:srgbClr val="FFFF00"/>
                </a:solidFill>
              </a:defRPr>
            </a:lvl1pPr>
          </a:lstStyle>
          <a:p>
            <a:pPr>
              <a:defRPr/>
            </a:pPr>
            <a:fld id="{CB93041E-2A03-48E0-A762-17FC98385F5C}" type="slidenum">
              <a:rPr lang="en-US" altLang="en-US" smtClean="0"/>
              <a:pPr>
                <a:defRPr/>
              </a:pPr>
              <a:t>‹#›</a:t>
            </a:fld>
            <a:endParaRPr lang="en-US" altLang="en-US"/>
          </a:p>
        </p:txBody>
      </p:sp>
    </p:spTree>
    <p:extLst>
      <p:ext uri="{BB962C8B-B14F-4D97-AF65-F5344CB8AC3E}">
        <p14:creationId xmlns:p14="http://schemas.microsoft.com/office/powerpoint/2010/main" val="1452123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lvl1pPr>
          </a:lstStyle>
          <a:p>
            <a:pPr>
              <a:defRPr/>
            </a:pPr>
            <a:fld id="{546DDF9C-882A-47C2-B468-FAACC9FCA955}" type="slidenum">
              <a:rPr lang="en-US" altLang="en-US"/>
              <a:pPr>
                <a:defRPr/>
              </a:pPr>
              <a:t>‹#›</a:t>
            </a:fld>
            <a:endParaRPr lang="en-US" altLang="en-US"/>
          </a:p>
        </p:txBody>
      </p:sp>
    </p:spTree>
    <p:extLst>
      <p:ext uri="{BB962C8B-B14F-4D97-AF65-F5344CB8AC3E}">
        <p14:creationId xmlns:p14="http://schemas.microsoft.com/office/powerpoint/2010/main" val="56253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solidFill>
                  <a:srgbClr val="FFFF00"/>
                </a:solidFill>
              </a:defRPr>
            </a:lvl1pPr>
          </a:lstStyle>
          <a:p>
            <a:pPr>
              <a:defRPr/>
            </a:pPr>
            <a:endParaRPr lang="en-US"/>
          </a:p>
        </p:txBody>
      </p:sp>
      <p:sp>
        <p:nvSpPr>
          <p:cNvPr id="4"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solidFill>
                  <a:srgbClr val="FFFF00"/>
                </a:solidFill>
              </a:defRPr>
            </a:lvl1pPr>
          </a:lstStyle>
          <a:p>
            <a:pPr>
              <a:defRPr/>
            </a:pPr>
            <a:endParaRPr lang="en-US"/>
          </a:p>
        </p:txBody>
      </p:sp>
      <p:sp>
        <p:nvSpPr>
          <p:cNvPr id="5"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solidFill>
                  <a:srgbClr val="FFFF00"/>
                </a:solidFill>
              </a:defRPr>
            </a:lvl1pPr>
          </a:lstStyle>
          <a:p>
            <a:pPr>
              <a:defRPr/>
            </a:pPr>
            <a:fld id="{0DB3F05C-FB0B-4D6F-9789-349BD8A98256}" type="slidenum">
              <a:rPr lang="en-US" altLang="en-US" smtClean="0"/>
              <a:pPr>
                <a:defRPr/>
              </a:pPr>
              <a:t>‹#›</a:t>
            </a:fld>
            <a:endParaRPr lang="en-US" altLang="en-US"/>
          </a:p>
        </p:txBody>
      </p:sp>
    </p:spTree>
    <p:extLst>
      <p:ext uri="{BB962C8B-B14F-4D97-AF65-F5344CB8AC3E}">
        <p14:creationId xmlns:p14="http://schemas.microsoft.com/office/powerpoint/2010/main" val="195755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lvl1pPr>
          </a:lstStyle>
          <a:p>
            <a:pPr>
              <a:defRPr/>
            </a:pPr>
            <a:fld id="{591823EC-D142-4C27-8726-4E621461C50D}" type="slidenum">
              <a:rPr lang="en-US" altLang="en-US"/>
              <a:pPr>
                <a:defRPr/>
              </a:pPr>
              <a:t>‹#›</a:t>
            </a:fld>
            <a:endParaRPr lang="en-US" altLang="en-US"/>
          </a:p>
        </p:txBody>
      </p:sp>
    </p:spTree>
    <p:extLst>
      <p:ext uri="{BB962C8B-B14F-4D97-AF65-F5344CB8AC3E}">
        <p14:creationId xmlns:p14="http://schemas.microsoft.com/office/powerpoint/2010/main" val="105886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lvl1pPr>
          </a:lstStyle>
          <a:p>
            <a:pPr>
              <a:defRPr/>
            </a:pPr>
            <a:fld id="{5D27BAE1-241A-477D-8984-C0996D2AA160}" type="slidenum">
              <a:rPr lang="en-US" altLang="en-US"/>
              <a:pPr>
                <a:defRPr/>
              </a:pPr>
              <a:t>‹#›</a:t>
            </a:fld>
            <a:endParaRPr lang="en-US" altLang="en-US"/>
          </a:p>
        </p:txBody>
      </p:sp>
    </p:spTree>
    <p:extLst>
      <p:ext uri="{BB962C8B-B14F-4D97-AF65-F5344CB8AC3E}">
        <p14:creationId xmlns:p14="http://schemas.microsoft.com/office/powerpoint/2010/main" val="409435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xmlns="" id="{2DFB749A-C90E-48FF-BBFF-5A9A03A3262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66DD2E52-D3C2-48C4-B85C-3BBAC788E8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12"/>
          </p:nvPr>
        </p:nvSpPr>
        <p:spPr>
          <a:ln/>
        </p:spPr>
        <p:txBody>
          <a:bodyPr/>
          <a:lstStyle>
            <a:lvl1pPr>
              <a:defRPr/>
            </a:lvl1pPr>
          </a:lstStyle>
          <a:p>
            <a:pPr>
              <a:defRPr/>
            </a:pPr>
            <a:fld id="{3FAE8A39-86F1-4628-8A09-BB5BBD36B640}" type="slidenum">
              <a:rPr lang="en-US" altLang="en-US"/>
              <a:pPr>
                <a:defRPr/>
              </a:pPr>
              <a:t>‹#›</a:t>
            </a:fld>
            <a:endParaRPr lang="en-US" altLang="en-US"/>
          </a:p>
        </p:txBody>
      </p:sp>
    </p:spTree>
    <p:extLst>
      <p:ext uri="{BB962C8B-B14F-4D97-AF65-F5344CB8AC3E}">
        <p14:creationId xmlns:p14="http://schemas.microsoft.com/office/powerpoint/2010/main" val="1056524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10E34"/>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2DFB749A-C90E-48FF-BBFF-5A9A03A3262C}"/>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latin typeface="Arial" charset="0"/>
                <a:cs typeface="+mn-cs"/>
              </a:defRPr>
            </a:lvl1pPr>
          </a:lstStyle>
          <a:p>
            <a:pPr>
              <a:defRPr/>
            </a:pPr>
            <a:endParaRPr lang="en-US"/>
          </a:p>
        </p:txBody>
      </p:sp>
      <p:sp>
        <p:nvSpPr>
          <p:cNvPr id="1027" name="Rectangle 3">
            <a:extLst>
              <a:ext uri="{FF2B5EF4-FFF2-40B4-BE49-F238E27FC236}">
                <a16:creationId xmlns:a16="http://schemas.microsoft.com/office/drawing/2014/main" xmlns="" id="{66DD2E52-D3C2-48C4-B85C-3BBAC788E88B}"/>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latin typeface="Arial" charset="0"/>
                <a:cs typeface="+mn-cs"/>
              </a:defRPr>
            </a:lvl1pPr>
          </a:lstStyle>
          <a:p>
            <a:pPr>
              <a:defRPr/>
            </a:pPr>
            <a:endParaRPr lang="en-US"/>
          </a:p>
        </p:txBody>
      </p:sp>
      <p:sp>
        <p:nvSpPr>
          <p:cNvPr id="1028" name="Rectangle 4">
            <a:extLst>
              <a:ext uri="{FF2B5EF4-FFF2-40B4-BE49-F238E27FC236}">
                <a16:creationId xmlns:a16="http://schemas.microsoft.com/office/drawing/2014/main" xmlns="" id="{24ECBC5B-18A0-434B-8E17-5C45F7C59FDB}"/>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0"/>
            </a:lvl1pPr>
          </a:lstStyle>
          <a:p>
            <a:pPr>
              <a:defRPr/>
            </a:pPr>
            <a:fld id="{7F197D6C-95CB-4519-B30E-51A0EA956460}" type="slidenum">
              <a:rPr lang="en-US" altLang="en-US"/>
              <a:pPr>
                <a:defRPr/>
              </a:pPr>
              <a:t>‹#›</a:t>
            </a:fld>
            <a:endParaRPr lang="en-US" altLang="en-US"/>
          </a:p>
        </p:txBody>
      </p:sp>
      <p:sp>
        <p:nvSpPr>
          <p:cNvPr id="1029" name="Rectangle 5"/>
          <p:cNvSpPr>
            <a:spLocks noGrp="1" noChangeArrowheads="1"/>
          </p:cNvSpPr>
          <p:nvPr>
            <p:ph type="title"/>
          </p:nvPr>
        </p:nvSpPr>
        <p:spPr bwMode="auto">
          <a:xfrm>
            <a:off x="914400" y="228600"/>
            <a:ext cx="1036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T</a:t>
            </a:r>
          </a:p>
        </p:txBody>
      </p:sp>
      <p:sp>
        <p:nvSpPr>
          <p:cNvPr id="1030" name="Rectangle 6"/>
          <p:cNvSpPr>
            <a:spLocks noGrp="1" noChangeArrowheads="1"/>
          </p:cNvSpPr>
          <p:nvPr>
            <p:ph type="body" idx="1"/>
          </p:nvPr>
        </p:nvSpPr>
        <p:spPr bwMode="auto">
          <a:xfrm>
            <a:off x="914400" y="1219200"/>
            <a:ext cx="10363200"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1"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a:solidFill>
            <a:srgbClr val="FAFD00"/>
          </a:solidFill>
          <a:latin typeface="+mj-lt"/>
          <a:ea typeface="+mj-ea"/>
          <a:cs typeface="+mj-cs"/>
        </a:defRPr>
      </a:lvl1pPr>
      <a:lvl2pPr algn="l" rtl="0" eaLnBrk="0" fontAlgn="base" hangingPunct="0">
        <a:spcBef>
          <a:spcPct val="0"/>
        </a:spcBef>
        <a:spcAft>
          <a:spcPct val="0"/>
        </a:spcAft>
        <a:defRPr sz="3600" b="1">
          <a:solidFill>
            <a:srgbClr val="FAFD00"/>
          </a:solidFill>
          <a:latin typeface="Arial" charset="0"/>
        </a:defRPr>
      </a:lvl2pPr>
      <a:lvl3pPr algn="l" rtl="0" eaLnBrk="0" fontAlgn="base" hangingPunct="0">
        <a:spcBef>
          <a:spcPct val="0"/>
        </a:spcBef>
        <a:spcAft>
          <a:spcPct val="0"/>
        </a:spcAft>
        <a:defRPr sz="3600" b="1">
          <a:solidFill>
            <a:srgbClr val="FAFD00"/>
          </a:solidFill>
          <a:latin typeface="Arial" charset="0"/>
        </a:defRPr>
      </a:lvl3pPr>
      <a:lvl4pPr algn="l" rtl="0" eaLnBrk="0" fontAlgn="base" hangingPunct="0">
        <a:spcBef>
          <a:spcPct val="0"/>
        </a:spcBef>
        <a:spcAft>
          <a:spcPct val="0"/>
        </a:spcAft>
        <a:defRPr sz="3600" b="1">
          <a:solidFill>
            <a:srgbClr val="FAFD00"/>
          </a:solidFill>
          <a:latin typeface="Arial" charset="0"/>
        </a:defRPr>
      </a:lvl4pPr>
      <a:lvl5pPr algn="l" rtl="0" eaLnBrk="0" fontAlgn="base" hangingPunct="0">
        <a:spcBef>
          <a:spcPct val="0"/>
        </a:spcBef>
        <a:spcAft>
          <a:spcPct val="0"/>
        </a:spcAft>
        <a:defRPr sz="3600" b="1">
          <a:solidFill>
            <a:srgbClr val="FAFD00"/>
          </a:solidFill>
          <a:latin typeface="Arial" charset="0"/>
        </a:defRPr>
      </a:lvl5pPr>
      <a:lvl6pPr marL="457200" algn="l" rtl="0" fontAlgn="base">
        <a:spcBef>
          <a:spcPct val="0"/>
        </a:spcBef>
        <a:spcAft>
          <a:spcPct val="0"/>
        </a:spcAft>
        <a:defRPr sz="3600" b="1">
          <a:solidFill>
            <a:srgbClr val="FAFD00"/>
          </a:solidFill>
          <a:latin typeface="Arial" charset="0"/>
        </a:defRPr>
      </a:lvl6pPr>
      <a:lvl7pPr marL="914400" algn="l" rtl="0" fontAlgn="base">
        <a:spcBef>
          <a:spcPct val="0"/>
        </a:spcBef>
        <a:spcAft>
          <a:spcPct val="0"/>
        </a:spcAft>
        <a:defRPr sz="3600" b="1">
          <a:solidFill>
            <a:srgbClr val="FAFD00"/>
          </a:solidFill>
          <a:latin typeface="Arial" charset="0"/>
        </a:defRPr>
      </a:lvl7pPr>
      <a:lvl8pPr marL="1371600" algn="l" rtl="0" fontAlgn="base">
        <a:spcBef>
          <a:spcPct val="0"/>
        </a:spcBef>
        <a:spcAft>
          <a:spcPct val="0"/>
        </a:spcAft>
        <a:defRPr sz="3600" b="1">
          <a:solidFill>
            <a:srgbClr val="FAFD00"/>
          </a:solidFill>
          <a:latin typeface="Arial" charset="0"/>
        </a:defRPr>
      </a:lvl8pPr>
      <a:lvl9pPr marL="1828800" algn="l" rtl="0" fontAlgn="base">
        <a:spcBef>
          <a:spcPct val="0"/>
        </a:spcBef>
        <a:spcAft>
          <a:spcPct val="0"/>
        </a:spcAft>
        <a:defRPr sz="3600" b="1">
          <a:solidFill>
            <a:srgbClr val="FAFD00"/>
          </a:solidFill>
          <a:latin typeface="Arial" charset="0"/>
        </a:defRPr>
      </a:lvl9pPr>
    </p:titleStyle>
    <p:bodyStyle>
      <a:lvl1pPr marL="342900" indent="-342900" algn="l" rtl="0" eaLnBrk="0" fontAlgn="base" hangingPunct="0">
        <a:lnSpc>
          <a:spcPct val="125000"/>
        </a:lnSpc>
        <a:spcBef>
          <a:spcPct val="20000"/>
        </a:spcBef>
        <a:spcAft>
          <a:spcPct val="0"/>
        </a:spcAft>
        <a:buClr>
          <a:srgbClr val="FAFD00"/>
        </a:buClr>
        <a:buChar char="•"/>
        <a:defRPr sz="2800">
          <a:solidFill>
            <a:srgbClr val="FAFD00"/>
          </a:solidFill>
          <a:latin typeface="+mn-lt"/>
          <a:ea typeface="+mn-ea"/>
          <a:cs typeface="+mn-cs"/>
        </a:defRPr>
      </a:lvl1pPr>
      <a:lvl2pPr marL="742950" indent="-285750" algn="l" rtl="0" eaLnBrk="0" fontAlgn="base" hangingPunct="0">
        <a:spcBef>
          <a:spcPct val="20000"/>
        </a:spcBef>
        <a:spcAft>
          <a:spcPct val="0"/>
        </a:spcAft>
        <a:buClr>
          <a:srgbClr val="FAFD00"/>
        </a:buClr>
        <a:buChar char="–"/>
        <a:defRPr sz="2800">
          <a:solidFill>
            <a:srgbClr val="FAFD00"/>
          </a:solidFill>
          <a:latin typeface="+mn-lt"/>
        </a:defRPr>
      </a:lvl2pPr>
      <a:lvl3pPr marL="1143000" indent="-228600" algn="l" rtl="0" eaLnBrk="0" fontAlgn="base" hangingPunct="0">
        <a:spcBef>
          <a:spcPct val="20000"/>
        </a:spcBef>
        <a:spcAft>
          <a:spcPct val="0"/>
        </a:spcAft>
        <a:buClr>
          <a:srgbClr val="FAFD00"/>
        </a:buClr>
        <a:buChar char="•"/>
        <a:defRPr sz="2400">
          <a:solidFill>
            <a:srgbClr val="FAFD00"/>
          </a:solidFill>
          <a:latin typeface="+mn-lt"/>
        </a:defRPr>
      </a:lvl3pPr>
      <a:lvl4pPr marL="1600200" indent="-228600" algn="l" rtl="0" eaLnBrk="0" fontAlgn="base" hangingPunct="0">
        <a:spcBef>
          <a:spcPct val="20000"/>
        </a:spcBef>
        <a:spcAft>
          <a:spcPct val="0"/>
        </a:spcAft>
        <a:buClr>
          <a:srgbClr val="FAFD00"/>
        </a:buClr>
        <a:buChar char="–"/>
        <a:defRPr sz="2000">
          <a:solidFill>
            <a:srgbClr val="FAFD00"/>
          </a:solidFill>
          <a:latin typeface="+mn-lt"/>
        </a:defRPr>
      </a:lvl4pPr>
      <a:lvl5pPr marL="2057400" indent="-228600" algn="l" rtl="0" eaLnBrk="0" fontAlgn="base" hangingPunct="0">
        <a:spcBef>
          <a:spcPct val="20000"/>
        </a:spcBef>
        <a:spcAft>
          <a:spcPct val="0"/>
        </a:spcAft>
        <a:buClr>
          <a:srgbClr val="FAFD00"/>
        </a:buClr>
        <a:buChar char="•"/>
        <a:defRPr sz="2000">
          <a:solidFill>
            <a:srgbClr val="FAFD00"/>
          </a:solidFill>
          <a:latin typeface="+mn-lt"/>
        </a:defRPr>
      </a:lvl5pPr>
      <a:lvl6pPr marL="2514600" indent="-228600" algn="l" rtl="0" fontAlgn="base">
        <a:spcBef>
          <a:spcPct val="20000"/>
        </a:spcBef>
        <a:spcAft>
          <a:spcPct val="0"/>
        </a:spcAft>
        <a:buClr>
          <a:srgbClr val="FAFD00"/>
        </a:buClr>
        <a:buChar char="•"/>
        <a:defRPr sz="2000">
          <a:solidFill>
            <a:srgbClr val="FAFD00"/>
          </a:solidFill>
          <a:latin typeface="+mn-lt"/>
        </a:defRPr>
      </a:lvl6pPr>
      <a:lvl7pPr marL="2971800" indent="-228600" algn="l" rtl="0" fontAlgn="base">
        <a:spcBef>
          <a:spcPct val="20000"/>
        </a:spcBef>
        <a:spcAft>
          <a:spcPct val="0"/>
        </a:spcAft>
        <a:buClr>
          <a:srgbClr val="FAFD00"/>
        </a:buClr>
        <a:buChar char="•"/>
        <a:defRPr sz="2000">
          <a:solidFill>
            <a:srgbClr val="FAFD00"/>
          </a:solidFill>
          <a:latin typeface="+mn-lt"/>
        </a:defRPr>
      </a:lvl7pPr>
      <a:lvl8pPr marL="3429000" indent="-228600" algn="l" rtl="0" fontAlgn="base">
        <a:spcBef>
          <a:spcPct val="20000"/>
        </a:spcBef>
        <a:spcAft>
          <a:spcPct val="0"/>
        </a:spcAft>
        <a:buClr>
          <a:srgbClr val="FAFD00"/>
        </a:buClr>
        <a:buChar char="•"/>
        <a:defRPr sz="2000">
          <a:solidFill>
            <a:srgbClr val="FAFD00"/>
          </a:solidFill>
          <a:latin typeface="+mn-lt"/>
        </a:defRPr>
      </a:lvl8pPr>
      <a:lvl9pPr marL="3886200" indent="-228600" algn="l" rtl="0" fontAlgn="base">
        <a:spcBef>
          <a:spcPct val="20000"/>
        </a:spcBef>
        <a:spcAft>
          <a:spcPct val="0"/>
        </a:spcAft>
        <a:buClr>
          <a:srgbClr val="FAFD00"/>
        </a:buClr>
        <a:buChar char="•"/>
        <a:defRPr sz="2000">
          <a:solidFill>
            <a:srgbClr val="FAFD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1.bin"/><Relationship Id="rId5"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audio" Target="../media/audio1.wav"/><Relationship Id="rId5" Type="http://schemas.openxmlformats.org/officeDocument/2006/relationships/audio" Target="../media/audio2.wav"/><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audio" Target="../media/audio3.wav"/><Relationship Id="rId1" Type="http://schemas.openxmlformats.org/officeDocument/2006/relationships/themeOverride" Target="../theme/themeOverride2.xml"/><Relationship Id="rId2"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audio" Target="../media/audio4.wav"/><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52700"/>
            <a:ext cx="10363200" cy="962026"/>
          </a:xfrm>
        </p:spPr>
        <p:txBody>
          <a:bodyPr/>
          <a:lstStyle/>
          <a:p>
            <a:pPr algn="ctr"/>
            <a:r>
              <a:rPr lang="en-US" dirty="0" smtClean="0"/>
              <a:t>ITC 2019 Presentation</a:t>
            </a:r>
            <a:endParaRPr lang="en-US" dirty="0"/>
          </a:p>
        </p:txBody>
      </p:sp>
      <p:sp>
        <p:nvSpPr>
          <p:cNvPr id="3" name="Subtitle 2"/>
          <p:cNvSpPr>
            <a:spLocks noGrp="1"/>
          </p:cNvSpPr>
          <p:nvPr>
            <p:ph type="subTitle" idx="1"/>
          </p:nvPr>
        </p:nvSpPr>
        <p:spPr>
          <a:xfrm>
            <a:off x="1828800" y="4152900"/>
            <a:ext cx="8534400" cy="1485900"/>
          </a:xfrm>
        </p:spPr>
        <p:txBody>
          <a:bodyPr/>
          <a:lstStyle/>
          <a:p>
            <a:r>
              <a:rPr lang="en-US" dirty="0" smtClean="0"/>
              <a:t>John Smith</a:t>
            </a:r>
            <a:endParaRPr lang="en-US" dirty="0"/>
          </a:p>
        </p:txBody>
      </p:sp>
      <p:sp>
        <p:nvSpPr>
          <p:cNvPr id="4" name="Slide Number Placeholder 3"/>
          <p:cNvSpPr>
            <a:spLocks noGrp="1"/>
          </p:cNvSpPr>
          <p:nvPr>
            <p:ph type="sldNum" sz="quarter" idx="12"/>
          </p:nvPr>
        </p:nvSpPr>
        <p:spPr/>
        <p:txBody>
          <a:bodyPr/>
          <a:lstStyle/>
          <a:p>
            <a:pPr>
              <a:defRPr/>
            </a:pPr>
            <a:fld id="{F2F907B9-8F0B-48F3-A2B2-4772E8B67D6B}" type="slidenum">
              <a:rPr lang="en-US" altLang="en-US" smtClean="0"/>
              <a:pPr>
                <a:defRPr/>
              </a:pPr>
              <a:t>1</a:t>
            </a:fld>
            <a:endParaRPr lang="en-US" altLang="en-US"/>
          </a:p>
        </p:txBody>
      </p:sp>
    </p:spTree>
    <p:extLst>
      <p:ext uri="{BB962C8B-B14F-4D97-AF65-F5344CB8AC3E}">
        <p14:creationId xmlns:p14="http://schemas.microsoft.com/office/powerpoint/2010/main" val="272465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Style Guidelines</a:t>
            </a:r>
          </a:p>
        </p:txBody>
      </p:sp>
      <p:sp>
        <p:nvSpPr>
          <p:cNvPr id="22531" name="Rectangle 3"/>
          <p:cNvSpPr>
            <a:spLocks noGrp="1" noChangeArrowheads="1"/>
          </p:cNvSpPr>
          <p:nvPr>
            <p:ph type="body" idx="1"/>
          </p:nvPr>
        </p:nvSpPr>
        <p:spPr/>
        <p:txBody>
          <a:bodyPr/>
          <a:lstStyle/>
          <a:p>
            <a:pPr>
              <a:lnSpc>
                <a:spcPct val="115000"/>
              </a:lnSpc>
            </a:pPr>
            <a:r>
              <a:rPr lang="en-US" altLang="en-US" smtClean="0"/>
              <a:t>15-25 slides, including </a:t>
            </a:r>
            <a:r>
              <a:rPr lang="en-US" altLang="en-US" b="1" i="1" smtClean="0">
                <a:solidFill>
                  <a:srgbClr val="FFFFFF"/>
                </a:solidFill>
              </a:rPr>
              <a:t>4 mandatory slides</a:t>
            </a:r>
            <a:endParaRPr lang="en-US" altLang="en-US" smtClean="0"/>
          </a:p>
          <a:p>
            <a:pPr>
              <a:lnSpc>
                <a:spcPct val="115000"/>
              </a:lnSpc>
            </a:pPr>
            <a:r>
              <a:rPr lang="en-US" altLang="en-US" smtClean="0"/>
              <a:t>Each slide should have a title</a:t>
            </a:r>
          </a:p>
          <a:p>
            <a:pPr>
              <a:lnSpc>
                <a:spcPct val="115000"/>
              </a:lnSpc>
            </a:pPr>
            <a:r>
              <a:rPr lang="en-US" altLang="en-US" smtClean="0"/>
              <a:t>9 lines max on a text slide</a:t>
            </a:r>
          </a:p>
          <a:p>
            <a:pPr>
              <a:lnSpc>
                <a:spcPct val="115000"/>
              </a:lnSpc>
            </a:pPr>
            <a:r>
              <a:rPr lang="en-US" altLang="en-US" smtClean="0"/>
              <a:t>10 words max per line</a:t>
            </a:r>
          </a:p>
          <a:p>
            <a:pPr>
              <a:lnSpc>
                <a:spcPct val="115000"/>
              </a:lnSpc>
            </a:pPr>
            <a:r>
              <a:rPr lang="en-US" altLang="en-US" smtClean="0"/>
              <a:t>In “Design-&gt;SlideSize”  menu specify:  Wide Screen (16:9)</a:t>
            </a:r>
          </a:p>
          <a:p>
            <a:pPr marL="342900" lvl="1" indent="-342900">
              <a:lnSpc>
                <a:spcPct val="115000"/>
              </a:lnSpc>
              <a:buFontTx/>
              <a:buChar char="•"/>
            </a:pPr>
            <a:r>
              <a:rPr lang="en-US" altLang="en-US" smtClean="0"/>
              <a:t>In “Design-&gt;SlideSize-&gt;Customize”  specify: </a:t>
            </a:r>
            <a:r>
              <a:rPr lang="en-US" altLang="en-US" b="1" i="1" smtClean="0">
                <a:solidFill>
                  <a:srgbClr val="FFFFFF"/>
                </a:solidFill>
              </a:rPr>
              <a:t>Landscape</a:t>
            </a:r>
            <a:r>
              <a:rPr lang="en-US" altLang="en-US" smtClean="0"/>
              <a:t>         	orientation</a:t>
            </a:r>
          </a:p>
          <a:p>
            <a:pPr>
              <a:lnSpc>
                <a:spcPct val="90000"/>
              </a:lnSpc>
            </a:pPr>
            <a:r>
              <a:rPr lang="en-US" altLang="en-US" smtClean="0"/>
              <a:t>Slide layout: </a:t>
            </a:r>
            <a:r>
              <a:rPr lang="en-US" altLang="en-US" b="1" i="1" smtClean="0">
                <a:solidFill>
                  <a:srgbClr val="FFFFFF"/>
                </a:solidFill>
              </a:rPr>
              <a:t>High contrast:  Light lettering/lines on a dark 	background</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Style Guidelines (cont)</a:t>
            </a:r>
          </a:p>
        </p:txBody>
      </p:sp>
      <p:sp>
        <p:nvSpPr>
          <p:cNvPr id="24579" name="Rectangle 3"/>
          <p:cNvSpPr>
            <a:spLocks noGrp="1" noChangeArrowheads="1"/>
          </p:cNvSpPr>
          <p:nvPr>
            <p:ph type="body" idx="1"/>
          </p:nvPr>
        </p:nvSpPr>
        <p:spPr/>
        <p:txBody>
          <a:bodyPr/>
          <a:lstStyle/>
          <a:p>
            <a:r>
              <a:rPr lang="en-US" altLang="en-US" smtClean="0"/>
              <a:t>Short phrases, not long sentences</a:t>
            </a:r>
          </a:p>
          <a:p>
            <a:r>
              <a:rPr lang="en-US" altLang="en-US" smtClean="0"/>
              <a:t>Use Arial, or similar sans serif font</a:t>
            </a:r>
          </a:p>
          <a:p>
            <a:pPr lvl="1"/>
            <a:r>
              <a:rPr lang="en-US" altLang="en-US" smtClean="0">
                <a:latin typeface="Helvetica" panose="020B0604020202020204" pitchFamily="34" charset="0"/>
              </a:rPr>
              <a:t>This line uses  the Helvetica font</a:t>
            </a:r>
            <a:endParaRPr lang="en-US" altLang="en-US" smtClean="0"/>
          </a:p>
          <a:p>
            <a:pPr lvl="1"/>
            <a:r>
              <a:rPr lang="en-US" altLang="en-US" smtClean="0"/>
              <a:t>The rest of the document uses Arial</a:t>
            </a:r>
          </a:p>
          <a:p>
            <a:r>
              <a:rPr lang="en-US" altLang="en-US" sz="3600" smtClean="0"/>
              <a:t>36 Point Titles</a:t>
            </a:r>
          </a:p>
          <a:p>
            <a:r>
              <a:rPr lang="en-US" altLang="en-US" smtClean="0"/>
              <a:t>28 point text</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Mandatory Slides</a:t>
            </a:r>
          </a:p>
        </p:txBody>
      </p:sp>
      <p:sp>
        <p:nvSpPr>
          <p:cNvPr id="26627" name="Rectangle 3"/>
          <p:cNvSpPr>
            <a:spLocks noGrp="1" noChangeArrowheads="1"/>
          </p:cNvSpPr>
          <p:nvPr>
            <p:ph type="body" idx="1"/>
          </p:nvPr>
        </p:nvSpPr>
        <p:spPr/>
        <p:txBody>
          <a:bodyPr/>
          <a:lstStyle/>
          <a:p>
            <a:r>
              <a:rPr lang="en-US" altLang="en-US" b="1" i="1" smtClean="0">
                <a:solidFill>
                  <a:srgbClr val="FFFFFF"/>
                </a:solidFill>
              </a:rPr>
              <a:t>Title slide (logo permitted here)</a:t>
            </a:r>
          </a:p>
          <a:p>
            <a:r>
              <a:rPr lang="en-US" altLang="en-US" b="1" i="1" smtClean="0">
                <a:solidFill>
                  <a:srgbClr val="FFFFFF"/>
                </a:solidFill>
              </a:rPr>
              <a:t>Purpose (of your work) slide</a:t>
            </a:r>
          </a:p>
          <a:p>
            <a:r>
              <a:rPr lang="en-US" altLang="en-US" b="1" i="1" smtClean="0">
                <a:solidFill>
                  <a:srgbClr val="FFFFFF"/>
                </a:solidFill>
              </a:rPr>
              <a:t>Outline slide (of your talk, not your paper)</a:t>
            </a:r>
            <a:endParaRPr lang="en-US" altLang="en-US" smtClean="0"/>
          </a:p>
          <a:p>
            <a:r>
              <a:rPr lang="en-US" altLang="en-US" b="1" i="1" smtClean="0">
                <a:solidFill>
                  <a:srgbClr val="FFFFFF"/>
                </a:solidFill>
              </a:rPr>
              <a:t>Detail slides </a:t>
            </a:r>
            <a:r>
              <a:rPr lang="en-US" altLang="en-US" smtClean="0">
                <a:solidFill>
                  <a:srgbClr val="FFFF00"/>
                </a:solidFill>
              </a:rPr>
              <a:t>(ie slides 4-24)</a:t>
            </a:r>
            <a:r>
              <a:rPr lang="en-US" altLang="en-US" b="1" i="1" smtClean="0">
                <a:solidFill>
                  <a:srgbClr val="FFFFFF"/>
                </a:solidFill>
              </a:rPr>
              <a:t> go here</a:t>
            </a:r>
            <a:endParaRPr lang="en-US" altLang="en-US" smtClean="0"/>
          </a:p>
          <a:p>
            <a:r>
              <a:rPr lang="en-US" altLang="en-US" b="1" i="1" smtClean="0">
                <a:solidFill>
                  <a:srgbClr val="FFFFFF"/>
                </a:solidFill>
              </a:rPr>
              <a:t>Conclusion slide</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Other General Tips</a:t>
            </a:r>
          </a:p>
        </p:txBody>
      </p:sp>
      <p:sp>
        <p:nvSpPr>
          <p:cNvPr id="28675" name="Rectangle 3"/>
          <p:cNvSpPr>
            <a:spLocks noGrp="1" noChangeArrowheads="1"/>
          </p:cNvSpPr>
          <p:nvPr>
            <p:ph type="body" idx="1"/>
          </p:nvPr>
        </p:nvSpPr>
        <p:spPr/>
        <p:txBody>
          <a:bodyPr/>
          <a:lstStyle/>
          <a:p>
            <a:pPr>
              <a:lnSpc>
                <a:spcPct val="150000"/>
              </a:lnSpc>
            </a:pPr>
            <a:r>
              <a:rPr lang="en-US" altLang="en-US" smtClean="0"/>
              <a:t>Company (university) </a:t>
            </a:r>
            <a:r>
              <a:rPr lang="en-US" altLang="en-US" b="1" i="1" smtClean="0">
                <a:solidFill>
                  <a:srgbClr val="FFFFFF"/>
                </a:solidFill>
              </a:rPr>
              <a:t>logo on title slide only</a:t>
            </a:r>
            <a:endParaRPr lang="en-US" altLang="en-US" smtClean="0"/>
          </a:p>
          <a:p>
            <a:pPr>
              <a:lnSpc>
                <a:spcPct val="150000"/>
              </a:lnSpc>
            </a:pPr>
            <a:r>
              <a:rPr lang="en-US" altLang="en-US" smtClean="0"/>
              <a:t>Show only what you will talk about</a:t>
            </a:r>
          </a:p>
          <a:p>
            <a:pPr>
              <a:lnSpc>
                <a:spcPct val="150000"/>
              </a:lnSpc>
            </a:pPr>
            <a:r>
              <a:rPr lang="en-US" altLang="en-US" smtClean="0"/>
              <a:t>Use single dark or muted color for blank slides</a:t>
            </a:r>
          </a:p>
          <a:p>
            <a:pPr lvl="1">
              <a:lnSpc>
                <a:spcPct val="150000"/>
              </a:lnSpc>
            </a:pPr>
            <a:r>
              <a:rPr lang="en-US" altLang="en-US" smtClean="0"/>
              <a:t>Use blank slides to focus attention on speaker</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Contrast</a:t>
            </a:r>
          </a:p>
        </p:txBody>
      </p:sp>
      <p:sp>
        <p:nvSpPr>
          <p:cNvPr id="30723" name="Rectangle 3"/>
          <p:cNvSpPr>
            <a:spLocks noGrp="1" noChangeArrowheads="1"/>
          </p:cNvSpPr>
          <p:nvPr>
            <p:ph type="body" idx="1"/>
          </p:nvPr>
        </p:nvSpPr>
        <p:spPr/>
        <p:txBody>
          <a:bodyPr/>
          <a:lstStyle/>
          <a:p>
            <a:r>
              <a:rPr lang="en-US" altLang="en-US" b="1" i="1" smtClean="0">
                <a:solidFill>
                  <a:srgbClr val="FFFFFF"/>
                </a:solidFill>
              </a:rPr>
              <a:t>High contrast</a:t>
            </a:r>
            <a:r>
              <a:rPr lang="en-US" altLang="en-US" smtClean="0"/>
              <a:t> very important</a:t>
            </a:r>
          </a:p>
          <a:p>
            <a:r>
              <a:rPr lang="en-US" altLang="en-US" smtClean="0"/>
              <a:t>Use </a:t>
            </a:r>
            <a:r>
              <a:rPr lang="en-US" altLang="en-US" i="1" smtClean="0">
                <a:solidFill>
                  <a:srgbClr val="FFFFFF"/>
                </a:solidFill>
              </a:rPr>
              <a:t>light lines/text on a dark background</a:t>
            </a:r>
            <a:endParaRPr lang="en-US" altLang="en-US" smtClean="0"/>
          </a:p>
          <a:p>
            <a:pPr lvl="1">
              <a:lnSpc>
                <a:spcPct val="150000"/>
              </a:lnSpc>
            </a:pPr>
            <a:r>
              <a:rPr lang="en-US" altLang="en-US" smtClean="0"/>
              <a:t>Foreground:  White, yellow, light cyan</a:t>
            </a:r>
          </a:p>
          <a:p>
            <a:pPr lvl="1">
              <a:lnSpc>
                <a:spcPct val="150000"/>
              </a:lnSpc>
            </a:pPr>
            <a:r>
              <a:rPr lang="en-US" altLang="en-US" smtClean="0"/>
              <a:t>Background:  Black, dark blue, dark brown</a:t>
            </a:r>
          </a:p>
          <a:p>
            <a:pPr lvl="1">
              <a:lnSpc>
                <a:spcPct val="150000"/>
              </a:lnSpc>
            </a:pPr>
            <a:r>
              <a:rPr lang="en-US" altLang="en-US" smtClean="0"/>
              <a:t>Caution:  </a:t>
            </a:r>
            <a:r>
              <a:rPr lang="en-US" altLang="en-US" smtClean="0">
                <a:solidFill>
                  <a:srgbClr val="DE0000"/>
                </a:solidFill>
              </a:rPr>
              <a:t>Red</a:t>
            </a:r>
            <a:r>
              <a:rPr lang="en-US" altLang="en-US" smtClean="0"/>
              <a:t>, </a:t>
            </a:r>
            <a:r>
              <a:rPr lang="en-US" altLang="en-US" smtClean="0">
                <a:solidFill>
                  <a:srgbClr val="FF5008"/>
                </a:solidFill>
              </a:rPr>
              <a:t>orange</a:t>
            </a:r>
            <a:r>
              <a:rPr lang="en-US" altLang="en-US" smtClean="0"/>
              <a:t> or </a:t>
            </a:r>
            <a:r>
              <a:rPr lang="en-US" altLang="en-US" smtClean="0">
                <a:solidFill>
                  <a:srgbClr val="B0C4FE"/>
                </a:solidFill>
              </a:rPr>
              <a:t>blue</a:t>
            </a:r>
            <a:r>
              <a:rPr lang="en-US" altLang="en-US" smtClean="0"/>
              <a:t> lettering and lines become unreadable when projected</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3200" smtClean="0"/>
              <a:t>Other Color Schemes</a:t>
            </a:r>
          </a:p>
        </p:txBody>
      </p:sp>
      <p:sp>
        <p:nvSpPr>
          <p:cNvPr id="32771" name="Rectangle 3"/>
          <p:cNvSpPr>
            <a:spLocks noGrp="1" noChangeArrowheads="1"/>
          </p:cNvSpPr>
          <p:nvPr>
            <p:ph type="body" idx="1"/>
          </p:nvPr>
        </p:nvSpPr>
        <p:spPr/>
        <p:txBody>
          <a:bodyPr/>
          <a:lstStyle/>
          <a:p>
            <a:pPr eaLnBrk="1" hangingPunct="1"/>
            <a:r>
              <a:rPr lang="en-US" altLang="en-US" smtClean="0"/>
              <a:t>This slide guide uses a very conservative yellow on dark blue scheme</a:t>
            </a:r>
          </a:p>
          <a:p>
            <a:pPr eaLnBrk="1" hangingPunct="1"/>
            <a:r>
              <a:rPr lang="en-US" altLang="en-US" smtClean="0"/>
              <a:t>These colors work well</a:t>
            </a:r>
          </a:p>
          <a:p>
            <a:pPr eaLnBrk="1" hangingPunct="1"/>
            <a:r>
              <a:rPr lang="en-US" altLang="en-US" smtClean="0"/>
              <a:t>Other color schemes work, too</a:t>
            </a:r>
          </a:p>
          <a:p>
            <a:pPr eaLnBrk="1" hangingPunct="1"/>
            <a:r>
              <a:rPr lang="en-US" altLang="en-US" smtClean="0"/>
              <a:t>Just keep </a:t>
            </a:r>
            <a:r>
              <a:rPr lang="en-US" altLang="en-US" b="1" smtClean="0"/>
              <a:t>bright detail</a:t>
            </a:r>
            <a:r>
              <a:rPr lang="en-US" altLang="en-US" smtClean="0"/>
              <a:t> over a </a:t>
            </a:r>
            <a:r>
              <a:rPr lang="en-US" altLang="en-US" b="1" smtClean="0"/>
              <a:t>dark background</a:t>
            </a:r>
          </a:p>
          <a:p>
            <a:pPr eaLnBrk="1" hangingPunct="1"/>
            <a:r>
              <a:rPr lang="en-US" altLang="en-US" smtClean="0"/>
              <a:t>Two examples with other color schemes that worked well at past conferences follow:</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139950" y="4763"/>
            <a:ext cx="77739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76" tIns="45588" rIns="91176" bIns="45588" anchor="ct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4300" b="0">
                <a:solidFill>
                  <a:srgbClr val="FFFFFF"/>
                </a:solidFill>
              </a:rPr>
              <a:t>Black Provides Great Contrast</a:t>
            </a:r>
          </a:p>
        </p:txBody>
      </p:sp>
      <p:sp>
        <p:nvSpPr>
          <p:cNvPr id="34819" name="Rectangle 3"/>
          <p:cNvSpPr>
            <a:spLocks noChangeArrowheads="1"/>
          </p:cNvSpPr>
          <p:nvPr/>
        </p:nvSpPr>
        <p:spPr bwMode="auto">
          <a:xfrm>
            <a:off x="2032000" y="1057275"/>
            <a:ext cx="8266113" cy="2735263"/>
          </a:xfrm>
          <a:prstGeom prst="rect">
            <a:avLst/>
          </a:prstGeom>
          <a:noFill/>
          <a:ln w="5080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34820" name="Rectangle 4"/>
          <p:cNvSpPr>
            <a:spLocks noChangeArrowheads="1"/>
          </p:cNvSpPr>
          <p:nvPr/>
        </p:nvSpPr>
        <p:spPr bwMode="auto">
          <a:xfrm>
            <a:off x="2257425" y="1506538"/>
            <a:ext cx="2447925" cy="2058987"/>
          </a:xfrm>
          <a:prstGeom prst="rect">
            <a:avLst/>
          </a:prstGeom>
          <a:solidFill>
            <a:srgbClr val="FFFF66"/>
          </a:solidFill>
          <a:ln w="12700">
            <a:solidFill>
              <a:schemeClr val="tx1"/>
            </a:solidFill>
            <a:miter lim="800000"/>
            <a:headEnd/>
            <a:tailEnd/>
          </a:ln>
        </p:spPr>
        <p:txBody>
          <a:bodyPr wrap="none" lIns="91176" tIns="45588" rIns="91176" bIns="45588" anchor="ct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2900">
                <a:solidFill>
                  <a:schemeClr val="tx1"/>
                </a:solidFill>
              </a:rPr>
              <a:t>HDL ATE </a:t>
            </a:r>
          </a:p>
          <a:p>
            <a:pPr algn="ctr">
              <a:lnSpc>
                <a:spcPct val="100000"/>
              </a:lnSpc>
              <a:spcBef>
                <a:spcPct val="0"/>
              </a:spcBef>
              <a:buClrTx/>
              <a:buFontTx/>
              <a:buNone/>
            </a:pPr>
            <a:r>
              <a:rPr lang="en-US" altLang="en-US" sz="2900">
                <a:solidFill>
                  <a:schemeClr val="tx1"/>
                </a:solidFill>
              </a:rPr>
              <a:t>Model</a:t>
            </a:r>
          </a:p>
        </p:txBody>
      </p:sp>
      <p:sp>
        <p:nvSpPr>
          <p:cNvPr id="34821" name="Rectangle 5"/>
          <p:cNvSpPr>
            <a:spLocks noChangeArrowheads="1"/>
          </p:cNvSpPr>
          <p:nvPr/>
        </p:nvSpPr>
        <p:spPr bwMode="auto">
          <a:xfrm>
            <a:off x="4171950" y="1008063"/>
            <a:ext cx="4459288"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176" tIns="45588" rIns="91176" bIns="45588">
            <a:spAutoFit/>
          </a:bodyP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900">
                <a:solidFill>
                  <a:srgbClr val="FFFF00"/>
                </a:solidFill>
              </a:rPr>
              <a:t>Simulation Environment</a:t>
            </a:r>
          </a:p>
        </p:txBody>
      </p:sp>
      <p:sp>
        <p:nvSpPr>
          <p:cNvPr id="34822" name="Rectangle 6"/>
          <p:cNvSpPr>
            <a:spLocks noChangeArrowheads="1"/>
          </p:cNvSpPr>
          <p:nvPr/>
        </p:nvSpPr>
        <p:spPr bwMode="auto">
          <a:xfrm>
            <a:off x="7764463" y="1582738"/>
            <a:ext cx="2413000" cy="2022475"/>
          </a:xfrm>
          <a:prstGeom prst="rect">
            <a:avLst/>
          </a:prstGeom>
          <a:solidFill>
            <a:srgbClr val="FFFF66"/>
          </a:solidFill>
          <a:ln w="12700">
            <a:solidFill>
              <a:schemeClr val="tx1"/>
            </a:solidFill>
            <a:miter lim="800000"/>
            <a:headEnd/>
            <a:tailEnd/>
          </a:ln>
        </p:spPr>
        <p:txBody>
          <a:bodyPr wrap="none" lIns="91176" tIns="45588" rIns="91176" bIns="45588" anchor="ct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2900">
                <a:solidFill>
                  <a:schemeClr val="tx1"/>
                </a:solidFill>
              </a:rPr>
              <a:t>HDL Device </a:t>
            </a:r>
          </a:p>
          <a:p>
            <a:pPr algn="ctr">
              <a:lnSpc>
                <a:spcPct val="100000"/>
              </a:lnSpc>
              <a:spcBef>
                <a:spcPct val="0"/>
              </a:spcBef>
              <a:buClrTx/>
              <a:buFontTx/>
              <a:buNone/>
            </a:pPr>
            <a:r>
              <a:rPr lang="en-US" altLang="en-US" sz="2900">
                <a:solidFill>
                  <a:schemeClr val="tx1"/>
                </a:solidFill>
              </a:rPr>
              <a:t>Model</a:t>
            </a:r>
          </a:p>
        </p:txBody>
      </p:sp>
      <p:sp>
        <p:nvSpPr>
          <p:cNvPr id="34823" name="Line 7"/>
          <p:cNvSpPr>
            <a:spLocks noChangeShapeType="1"/>
          </p:cNvSpPr>
          <p:nvPr/>
        </p:nvSpPr>
        <p:spPr bwMode="auto">
          <a:xfrm>
            <a:off x="4710113" y="1958975"/>
            <a:ext cx="3048000" cy="0"/>
          </a:xfrm>
          <a:prstGeom prst="line">
            <a:avLst/>
          </a:prstGeom>
          <a:noFill/>
          <a:ln w="76200">
            <a:solidFill>
              <a:srgbClr val="FFFFFF"/>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24" name="Line 8"/>
          <p:cNvSpPr>
            <a:spLocks noChangeShapeType="1"/>
          </p:cNvSpPr>
          <p:nvPr/>
        </p:nvSpPr>
        <p:spPr bwMode="auto">
          <a:xfrm flipH="1">
            <a:off x="4710113" y="2968625"/>
            <a:ext cx="3048000" cy="0"/>
          </a:xfrm>
          <a:prstGeom prst="line">
            <a:avLst/>
          </a:prstGeom>
          <a:noFill/>
          <a:ln w="76200">
            <a:solidFill>
              <a:srgbClr val="FFFFFF"/>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25" name="Line 9"/>
          <p:cNvSpPr>
            <a:spLocks noChangeShapeType="1"/>
          </p:cNvSpPr>
          <p:nvPr/>
        </p:nvSpPr>
        <p:spPr bwMode="auto">
          <a:xfrm>
            <a:off x="4710113" y="3370263"/>
            <a:ext cx="3048000" cy="0"/>
          </a:xfrm>
          <a:prstGeom prst="line">
            <a:avLst/>
          </a:prstGeom>
          <a:noFill/>
          <a:ln w="76200">
            <a:solidFill>
              <a:srgbClr val="FFFFFF"/>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26" name="Rectangle 10"/>
          <p:cNvSpPr>
            <a:spLocks noChangeArrowheads="1"/>
          </p:cNvSpPr>
          <p:nvPr/>
        </p:nvSpPr>
        <p:spPr bwMode="auto">
          <a:xfrm>
            <a:off x="5078413" y="1962150"/>
            <a:ext cx="24384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176" tIns="45588" rIns="91176" bIns="45588">
            <a:spAutoFit/>
          </a:bodyP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2900">
                <a:solidFill>
                  <a:srgbClr val="FFFF00"/>
                </a:solidFill>
              </a:rPr>
              <a:t>Signal </a:t>
            </a:r>
          </a:p>
          <a:p>
            <a:pPr algn="ctr">
              <a:lnSpc>
                <a:spcPct val="100000"/>
              </a:lnSpc>
              <a:spcBef>
                <a:spcPct val="0"/>
              </a:spcBef>
              <a:buClrTx/>
              <a:buFontTx/>
              <a:buNone/>
            </a:pPr>
            <a:r>
              <a:rPr lang="en-US" altLang="en-US" sz="2900">
                <a:solidFill>
                  <a:srgbClr val="FFFF00"/>
                </a:solidFill>
              </a:rPr>
              <a:t>Connections</a:t>
            </a:r>
          </a:p>
        </p:txBody>
      </p:sp>
      <p:sp>
        <p:nvSpPr>
          <p:cNvPr id="34827" name="Rectangle 11"/>
          <p:cNvSpPr>
            <a:spLocks noChangeArrowheads="1"/>
          </p:cNvSpPr>
          <p:nvPr/>
        </p:nvSpPr>
        <p:spPr bwMode="auto">
          <a:xfrm>
            <a:off x="2055813" y="4802188"/>
            <a:ext cx="2371725" cy="1444625"/>
          </a:xfrm>
          <a:prstGeom prst="rect">
            <a:avLst/>
          </a:prstGeom>
          <a:solidFill>
            <a:srgbClr val="FFFF66"/>
          </a:solidFill>
          <a:ln w="12700">
            <a:solidFill>
              <a:schemeClr val="tx1"/>
            </a:solidFill>
            <a:miter lim="800000"/>
            <a:headEnd/>
            <a:tailEnd/>
          </a:ln>
        </p:spPr>
        <p:txBody>
          <a:bodyPr wrap="none" lIns="91176" tIns="45588" rIns="91176" bIns="45588" anchor="ct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2900">
                <a:solidFill>
                  <a:schemeClr val="tx1"/>
                </a:solidFill>
              </a:rPr>
              <a:t>Test Program </a:t>
            </a:r>
          </a:p>
          <a:p>
            <a:pPr algn="ctr">
              <a:lnSpc>
                <a:spcPct val="100000"/>
              </a:lnSpc>
              <a:spcBef>
                <a:spcPct val="0"/>
              </a:spcBef>
              <a:buClrTx/>
              <a:buFontTx/>
              <a:buNone/>
            </a:pPr>
            <a:r>
              <a:rPr lang="en-US" altLang="en-US" sz="2900">
                <a:solidFill>
                  <a:schemeClr val="tx1"/>
                </a:solidFill>
              </a:rPr>
              <a:t>Control</a:t>
            </a:r>
          </a:p>
        </p:txBody>
      </p:sp>
      <p:sp>
        <p:nvSpPr>
          <p:cNvPr id="34828" name="Rectangle 12"/>
          <p:cNvSpPr>
            <a:spLocks noChangeArrowheads="1"/>
          </p:cNvSpPr>
          <p:nvPr/>
        </p:nvSpPr>
        <p:spPr bwMode="auto">
          <a:xfrm>
            <a:off x="4848225" y="4811713"/>
            <a:ext cx="2489200" cy="1435100"/>
          </a:xfrm>
          <a:prstGeom prst="rect">
            <a:avLst/>
          </a:prstGeom>
          <a:solidFill>
            <a:srgbClr val="FFFF66"/>
          </a:solidFill>
          <a:ln w="12700">
            <a:solidFill>
              <a:schemeClr val="tx1"/>
            </a:solidFill>
            <a:miter lim="800000"/>
            <a:headEnd/>
            <a:tailEnd/>
          </a:ln>
        </p:spPr>
        <p:txBody>
          <a:bodyPr wrap="none" lIns="91176" tIns="45588" rIns="91176" bIns="45588" anchor="ct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2900">
                <a:solidFill>
                  <a:schemeClr val="tx1"/>
                </a:solidFill>
              </a:rPr>
              <a:t>ATE Rules</a:t>
            </a:r>
          </a:p>
        </p:txBody>
      </p:sp>
      <p:sp>
        <p:nvSpPr>
          <p:cNvPr id="34829" name="Rectangle 13"/>
          <p:cNvSpPr>
            <a:spLocks noChangeArrowheads="1"/>
          </p:cNvSpPr>
          <p:nvPr/>
        </p:nvSpPr>
        <p:spPr bwMode="auto">
          <a:xfrm>
            <a:off x="7645400" y="4811713"/>
            <a:ext cx="2670175" cy="1435100"/>
          </a:xfrm>
          <a:prstGeom prst="rect">
            <a:avLst/>
          </a:prstGeom>
          <a:solidFill>
            <a:srgbClr val="FFFF66"/>
          </a:solidFill>
          <a:ln w="12700">
            <a:solidFill>
              <a:schemeClr val="tx1"/>
            </a:solidFill>
            <a:miter lim="800000"/>
            <a:headEnd/>
            <a:tailEnd/>
          </a:ln>
        </p:spPr>
        <p:txBody>
          <a:bodyPr wrap="none" lIns="91176" tIns="45588" rIns="91176" bIns="45588" anchor="ctr"/>
          <a:lstStyle>
            <a:lvl1pPr defTabSz="992188">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defTabSz="992188">
              <a:spcBef>
                <a:spcPct val="20000"/>
              </a:spcBef>
              <a:buClr>
                <a:srgbClr val="FAFD00"/>
              </a:buClr>
              <a:buChar char="–"/>
              <a:defRPr sz="2800">
                <a:solidFill>
                  <a:srgbClr val="FAFD00"/>
                </a:solidFill>
                <a:latin typeface="Arial" panose="020B0604020202020204" pitchFamily="34" charset="0"/>
              </a:defRPr>
            </a:lvl2pPr>
            <a:lvl3pPr marL="1143000" indent="-228600" defTabSz="992188">
              <a:spcBef>
                <a:spcPct val="20000"/>
              </a:spcBef>
              <a:buClr>
                <a:srgbClr val="FAFD00"/>
              </a:buClr>
              <a:buChar char="•"/>
              <a:defRPr sz="2400">
                <a:solidFill>
                  <a:srgbClr val="FAFD00"/>
                </a:solidFill>
                <a:latin typeface="Arial" panose="020B0604020202020204" pitchFamily="34" charset="0"/>
              </a:defRPr>
            </a:lvl3pPr>
            <a:lvl4pPr marL="1600200" indent="-228600" defTabSz="992188">
              <a:spcBef>
                <a:spcPct val="20000"/>
              </a:spcBef>
              <a:buClr>
                <a:srgbClr val="FAFD00"/>
              </a:buClr>
              <a:buChar char="–"/>
              <a:defRPr sz="2000">
                <a:solidFill>
                  <a:srgbClr val="FAFD00"/>
                </a:solidFill>
                <a:latin typeface="Arial" panose="020B0604020202020204" pitchFamily="34" charset="0"/>
              </a:defRPr>
            </a:lvl4pPr>
            <a:lvl5pPr marL="2057400" indent="-228600" defTabSz="992188">
              <a:spcBef>
                <a:spcPct val="20000"/>
              </a:spcBef>
              <a:buClr>
                <a:srgbClr val="FAFD00"/>
              </a:buClr>
              <a:buChar char="•"/>
              <a:defRPr sz="2000">
                <a:solidFill>
                  <a:srgbClr val="FAFD00"/>
                </a:solidFill>
                <a:latin typeface="Arial" panose="020B0604020202020204" pitchFamily="34" charset="0"/>
              </a:defRPr>
            </a:lvl5pPr>
            <a:lvl6pPr marL="25146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defTabSz="992188"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2900">
                <a:solidFill>
                  <a:schemeClr val="tx1"/>
                </a:solidFill>
              </a:rPr>
              <a:t>Simulation </a:t>
            </a:r>
          </a:p>
          <a:p>
            <a:pPr algn="ctr">
              <a:lnSpc>
                <a:spcPct val="100000"/>
              </a:lnSpc>
              <a:spcBef>
                <a:spcPct val="0"/>
              </a:spcBef>
              <a:buClrTx/>
              <a:buFontTx/>
              <a:buNone/>
            </a:pPr>
            <a:r>
              <a:rPr lang="en-US" altLang="en-US" sz="2900">
                <a:solidFill>
                  <a:schemeClr val="tx1"/>
                </a:solidFill>
              </a:rPr>
              <a:t>Report</a:t>
            </a:r>
          </a:p>
        </p:txBody>
      </p:sp>
      <p:sp>
        <p:nvSpPr>
          <p:cNvPr id="34830" name="Line 14"/>
          <p:cNvSpPr>
            <a:spLocks noChangeShapeType="1"/>
          </p:cNvSpPr>
          <p:nvPr/>
        </p:nvSpPr>
        <p:spPr bwMode="auto">
          <a:xfrm flipV="1">
            <a:off x="2840038" y="3570288"/>
            <a:ext cx="0" cy="1225550"/>
          </a:xfrm>
          <a:prstGeom prst="line">
            <a:avLst/>
          </a:prstGeom>
          <a:noFill/>
          <a:ln w="76200">
            <a:solidFill>
              <a:srgbClr val="25F325"/>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31" name="Freeform 15"/>
          <p:cNvSpPr>
            <a:spLocks/>
          </p:cNvSpPr>
          <p:nvPr/>
        </p:nvSpPr>
        <p:spPr bwMode="auto">
          <a:xfrm>
            <a:off x="4502150" y="3602038"/>
            <a:ext cx="3951288" cy="1195387"/>
          </a:xfrm>
          <a:custGeom>
            <a:avLst/>
            <a:gdLst>
              <a:gd name="T0" fmla="*/ 0 w 2737"/>
              <a:gd name="T1" fmla="*/ 0 h 853"/>
              <a:gd name="T2" fmla="*/ 0 w 2737"/>
              <a:gd name="T3" fmla="*/ 2147483646 h 853"/>
              <a:gd name="T4" fmla="*/ 2147483646 w 2737"/>
              <a:gd name="T5" fmla="*/ 2147483646 h 853"/>
              <a:gd name="T6" fmla="*/ 2147483646 w 2737"/>
              <a:gd name="T7" fmla="*/ 2147483646 h 853"/>
              <a:gd name="T8" fmla="*/ 0 60000 65536"/>
              <a:gd name="T9" fmla="*/ 0 60000 65536"/>
              <a:gd name="T10" fmla="*/ 0 60000 65536"/>
              <a:gd name="T11" fmla="*/ 0 60000 65536"/>
              <a:gd name="T12" fmla="*/ 0 w 2737"/>
              <a:gd name="T13" fmla="*/ 0 h 853"/>
              <a:gd name="T14" fmla="*/ 2737 w 2737"/>
              <a:gd name="T15" fmla="*/ 853 h 853"/>
            </a:gdLst>
            <a:ahLst/>
            <a:cxnLst>
              <a:cxn ang="T8">
                <a:pos x="T0" y="T1"/>
              </a:cxn>
              <a:cxn ang="T9">
                <a:pos x="T2" y="T3"/>
              </a:cxn>
              <a:cxn ang="T10">
                <a:pos x="T4" y="T5"/>
              </a:cxn>
              <a:cxn ang="T11">
                <a:pos x="T6" y="T7"/>
              </a:cxn>
            </a:cxnLst>
            <a:rect l="T12" t="T13" r="T14" b="T15"/>
            <a:pathLst>
              <a:path w="2737" h="853">
                <a:moveTo>
                  <a:pt x="0" y="0"/>
                </a:moveTo>
                <a:lnTo>
                  <a:pt x="0" y="426"/>
                </a:lnTo>
                <a:lnTo>
                  <a:pt x="2736" y="426"/>
                </a:lnTo>
                <a:lnTo>
                  <a:pt x="2736" y="852"/>
                </a:lnTo>
              </a:path>
            </a:pathLst>
          </a:custGeom>
          <a:noFill/>
          <a:ln w="76200" cap="rnd" cmpd="sng">
            <a:solidFill>
              <a:srgbClr val="25F325"/>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2" name="Freeform 16"/>
          <p:cNvSpPr>
            <a:spLocks/>
          </p:cNvSpPr>
          <p:nvPr/>
        </p:nvSpPr>
        <p:spPr bwMode="auto">
          <a:xfrm>
            <a:off x="3671888" y="3570288"/>
            <a:ext cx="2147887" cy="1204912"/>
          </a:xfrm>
          <a:custGeom>
            <a:avLst/>
            <a:gdLst>
              <a:gd name="T0" fmla="*/ 2147483646 w 1489"/>
              <a:gd name="T1" fmla="*/ 2147483646 h 860"/>
              <a:gd name="T2" fmla="*/ 2147483646 w 1489"/>
              <a:gd name="T3" fmla="*/ 2147483646 h 860"/>
              <a:gd name="T4" fmla="*/ 0 w 1489"/>
              <a:gd name="T5" fmla="*/ 2147483646 h 860"/>
              <a:gd name="T6" fmla="*/ 0 w 1489"/>
              <a:gd name="T7" fmla="*/ 0 h 860"/>
              <a:gd name="T8" fmla="*/ 0 60000 65536"/>
              <a:gd name="T9" fmla="*/ 0 60000 65536"/>
              <a:gd name="T10" fmla="*/ 0 60000 65536"/>
              <a:gd name="T11" fmla="*/ 0 60000 65536"/>
              <a:gd name="T12" fmla="*/ 0 w 1489"/>
              <a:gd name="T13" fmla="*/ 0 h 860"/>
              <a:gd name="T14" fmla="*/ 1489 w 1489"/>
              <a:gd name="T15" fmla="*/ 860 h 860"/>
            </a:gdLst>
            <a:ahLst/>
            <a:cxnLst>
              <a:cxn ang="T8">
                <a:pos x="T0" y="T1"/>
              </a:cxn>
              <a:cxn ang="T9">
                <a:pos x="T2" y="T3"/>
              </a:cxn>
              <a:cxn ang="T10">
                <a:pos x="T4" y="T5"/>
              </a:cxn>
              <a:cxn ang="T11">
                <a:pos x="T6" y="T7"/>
              </a:cxn>
            </a:cxnLst>
            <a:rect l="T12" t="T13" r="T14" b="T15"/>
            <a:pathLst>
              <a:path w="1489" h="860">
                <a:moveTo>
                  <a:pt x="1488" y="859"/>
                </a:moveTo>
                <a:lnTo>
                  <a:pt x="1488" y="590"/>
                </a:lnTo>
                <a:lnTo>
                  <a:pt x="0" y="590"/>
                </a:lnTo>
                <a:lnTo>
                  <a:pt x="0" y="0"/>
                </a:lnTo>
              </a:path>
            </a:pathLst>
          </a:custGeom>
          <a:noFill/>
          <a:ln w="76200" cap="rnd" cmpd="sng">
            <a:solidFill>
              <a:srgbClr val="25F325"/>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Slide Number Placeholder 1"/>
          <p:cNvSpPr>
            <a:spLocks noGrp="1"/>
          </p:cNvSpPr>
          <p:nvPr>
            <p:ph type="sldNum" sz="quarter" idx="12"/>
          </p:nvPr>
        </p:nvSpPr>
        <p:spPr/>
        <p:txBody>
          <a:bodyPr/>
          <a:lstStyle/>
          <a:p>
            <a:pPr>
              <a:defRPr/>
            </a:pPr>
            <a:fld id="{591823EC-D142-4C27-8726-4E621461C50D}" type="slidenum">
              <a:rPr lang="en-US" altLang="en-US" smtClean="0"/>
              <a:pPr>
                <a:defRPr/>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A00"/>
            </a:gs>
            <a:gs pos="100000">
              <a:srgbClr val="005A00"/>
            </a:gs>
          </a:gsLst>
          <a:lin ang="5400000" scaled="1"/>
        </a:gra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xmlns="" id="{0E8DABDD-3A5B-41CC-90A9-A18B1F682EE8}"/>
              </a:ext>
            </a:extLst>
          </p:cNvPr>
          <p:cNvSpPr>
            <a:spLocks noGrp="1" noChangeArrowheads="1"/>
          </p:cNvSpPr>
          <p:nvPr>
            <p:ph type="title"/>
          </p:nvPr>
        </p:nvSpPr>
        <p:spPr>
          <a:effectLst>
            <a:outerShdw dist="35921" dir="2700000" algn="ctr" rotWithShape="0">
              <a:srgbClr val="FDA4B5"/>
            </a:outerShdw>
          </a:effectLst>
        </p:spPr>
        <p:txBody>
          <a:bodyPr/>
          <a:lstStyle/>
          <a:p>
            <a:pPr eaLnBrk="1" hangingPunct="1">
              <a:defRPr/>
            </a:pPr>
            <a:r>
              <a:rPr lang="en-US">
                <a:solidFill>
                  <a:srgbClr val="FFFFFF"/>
                </a:solidFill>
                <a:effectLst>
                  <a:outerShdw blurRad="38100" dist="38100" dir="2700000" algn="tl">
                    <a:srgbClr val="000000"/>
                  </a:outerShdw>
                </a:effectLst>
              </a:rPr>
              <a:t>Dark Green Can Work Well</a:t>
            </a:r>
          </a:p>
        </p:txBody>
      </p:sp>
      <p:sp>
        <p:nvSpPr>
          <p:cNvPr id="36867" name="Freeform 3"/>
          <p:cNvSpPr>
            <a:spLocks/>
          </p:cNvSpPr>
          <p:nvPr/>
        </p:nvSpPr>
        <p:spPr bwMode="auto">
          <a:xfrm>
            <a:off x="3643313" y="962025"/>
            <a:ext cx="5597525" cy="4778375"/>
          </a:xfrm>
          <a:custGeom>
            <a:avLst/>
            <a:gdLst>
              <a:gd name="T0" fmla="*/ 0 w 3526"/>
              <a:gd name="T1" fmla="*/ 0 h 3010"/>
              <a:gd name="T2" fmla="*/ 2147483646 w 3526"/>
              <a:gd name="T3" fmla="*/ 0 h 3010"/>
              <a:gd name="T4" fmla="*/ 2147483646 w 3526"/>
              <a:gd name="T5" fmla="*/ 2147483646 h 3010"/>
              <a:gd name="T6" fmla="*/ 0 w 3526"/>
              <a:gd name="T7" fmla="*/ 2147483646 h 3010"/>
              <a:gd name="T8" fmla="*/ 0 w 3526"/>
              <a:gd name="T9" fmla="*/ 0 h 3010"/>
              <a:gd name="T10" fmla="*/ 0 60000 65536"/>
              <a:gd name="T11" fmla="*/ 0 60000 65536"/>
              <a:gd name="T12" fmla="*/ 0 60000 65536"/>
              <a:gd name="T13" fmla="*/ 0 60000 65536"/>
              <a:gd name="T14" fmla="*/ 0 60000 65536"/>
              <a:gd name="T15" fmla="*/ 0 w 3526"/>
              <a:gd name="T16" fmla="*/ 0 h 3010"/>
              <a:gd name="T17" fmla="*/ 3526 w 3526"/>
              <a:gd name="T18" fmla="*/ 3010 h 3010"/>
            </a:gdLst>
            <a:ahLst/>
            <a:cxnLst>
              <a:cxn ang="T10">
                <a:pos x="T0" y="T1"/>
              </a:cxn>
              <a:cxn ang="T11">
                <a:pos x="T2" y="T3"/>
              </a:cxn>
              <a:cxn ang="T12">
                <a:pos x="T4" y="T5"/>
              </a:cxn>
              <a:cxn ang="T13">
                <a:pos x="T6" y="T7"/>
              </a:cxn>
              <a:cxn ang="T14">
                <a:pos x="T8" y="T9"/>
              </a:cxn>
            </a:cxnLst>
            <a:rect l="T15" t="T16" r="T17" b="T18"/>
            <a:pathLst>
              <a:path w="3526" h="3010">
                <a:moveTo>
                  <a:pt x="0" y="0"/>
                </a:moveTo>
                <a:lnTo>
                  <a:pt x="3525" y="0"/>
                </a:lnTo>
                <a:lnTo>
                  <a:pt x="3525" y="3009"/>
                </a:lnTo>
                <a:lnTo>
                  <a:pt x="0" y="3009"/>
                </a:lnTo>
                <a:lnTo>
                  <a:pt x="0" y="0"/>
                </a:lnTo>
              </a:path>
            </a:pathLst>
          </a:custGeom>
          <a:solidFill>
            <a:srgbClr val="C0C0C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6868" name="Freeform 4"/>
          <p:cNvSpPr>
            <a:spLocks/>
          </p:cNvSpPr>
          <p:nvPr/>
        </p:nvSpPr>
        <p:spPr bwMode="auto">
          <a:xfrm>
            <a:off x="3643313" y="962025"/>
            <a:ext cx="5597525" cy="4778375"/>
          </a:xfrm>
          <a:custGeom>
            <a:avLst/>
            <a:gdLst>
              <a:gd name="T0" fmla="*/ 0 w 3526"/>
              <a:gd name="T1" fmla="*/ 0 h 3010"/>
              <a:gd name="T2" fmla="*/ 2147483646 w 3526"/>
              <a:gd name="T3" fmla="*/ 0 h 3010"/>
              <a:gd name="T4" fmla="*/ 2147483646 w 3526"/>
              <a:gd name="T5" fmla="*/ 2147483646 h 3010"/>
              <a:gd name="T6" fmla="*/ 0 w 3526"/>
              <a:gd name="T7" fmla="*/ 2147483646 h 3010"/>
              <a:gd name="T8" fmla="*/ 0 w 3526"/>
              <a:gd name="T9" fmla="*/ 0 h 3010"/>
              <a:gd name="T10" fmla="*/ 0 60000 65536"/>
              <a:gd name="T11" fmla="*/ 0 60000 65536"/>
              <a:gd name="T12" fmla="*/ 0 60000 65536"/>
              <a:gd name="T13" fmla="*/ 0 60000 65536"/>
              <a:gd name="T14" fmla="*/ 0 60000 65536"/>
              <a:gd name="T15" fmla="*/ 0 w 3526"/>
              <a:gd name="T16" fmla="*/ 0 h 3010"/>
              <a:gd name="T17" fmla="*/ 3526 w 3526"/>
              <a:gd name="T18" fmla="*/ 3010 h 3010"/>
            </a:gdLst>
            <a:ahLst/>
            <a:cxnLst>
              <a:cxn ang="T10">
                <a:pos x="T0" y="T1"/>
              </a:cxn>
              <a:cxn ang="T11">
                <a:pos x="T2" y="T3"/>
              </a:cxn>
              <a:cxn ang="T12">
                <a:pos x="T4" y="T5"/>
              </a:cxn>
              <a:cxn ang="T13">
                <a:pos x="T6" y="T7"/>
              </a:cxn>
              <a:cxn ang="T14">
                <a:pos x="T8" y="T9"/>
              </a:cxn>
            </a:cxnLst>
            <a:rect l="T15" t="T16" r="T17" b="T18"/>
            <a:pathLst>
              <a:path w="3526" h="3010">
                <a:moveTo>
                  <a:pt x="0" y="0"/>
                </a:moveTo>
                <a:lnTo>
                  <a:pt x="3525" y="0"/>
                </a:lnTo>
                <a:lnTo>
                  <a:pt x="3525" y="3009"/>
                </a:lnTo>
                <a:lnTo>
                  <a:pt x="0" y="3009"/>
                </a:lnTo>
                <a:lnTo>
                  <a:pt x="0" y="0"/>
                </a:lnTo>
              </a:path>
            </a:pathLst>
          </a:custGeom>
          <a:noFill/>
          <a:ln w="12700" cap="rnd" cmpd="sng">
            <a:solidFill>
              <a:srgbClr val="80808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69" name="Freeform 5"/>
          <p:cNvSpPr>
            <a:spLocks/>
          </p:cNvSpPr>
          <p:nvPr/>
        </p:nvSpPr>
        <p:spPr bwMode="auto">
          <a:xfrm>
            <a:off x="3643313" y="3530600"/>
            <a:ext cx="5597525" cy="2209800"/>
          </a:xfrm>
          <a:custGeom>
            <a:avLst/>
            <a:gdLst>
              <a:gd name="T0" fmla="*/ 2147483646 w 3526"/>
              <a:gd name="T1" fmla="*/ 2147483646 h 1392"/>
              <a:gd name="T2" fmla="*/ 2147483646 w 3526"/>
              <a:gd name="T3" fmla="*/ 2147483646 h 1392"/>
              <a:gd name="T4" fmla="*/ 2147483646 w 3526"/>
              <a:gd name="T5" fmla="*/ 2147483646 h 1392"/>
              <a:gd name="T6" fmla="*/ 2147483646 w 3526"/>
              <a:gd name="T7" fmla="*/ 2147483646 h 1392"/>
              <a:gd name="T8" fmla="*/ 2147483646 w 3526"/>
              <a:gd name="T9" fmla="*/ 2147483646 h 1392"/>
              <a:gd name="T10" fmla="*/ 2147483646 w 3526"/>
              <a:gd name="T11" fmla="*/ 2147483646 h 1392"/>
              <a:gd name="T12" fmla="*/ 2147483646 w 3526"/>
              <a:gd name="T13" fmla="*/ 2147483646 h 1392"/>
              <a:gd name="T14" fmla="*/ 2147483646 w 3526"/>
              <a:gd name="T15" fmla="*/ 2147483646 h 1392"/>
              <a:gd name="T16" fmla="*/ 2147483646 w 3526"/>
              <a:gd name="T17" fmla="*/ 2147483646 h 1392"/>
              <a:gd name="T18" fmla="*/ 2147483646 w 3526"/>
              <a:gd name="T19" fmla="*/ 2147483646 h 1392"/>
              <a:gd name="T20" fmla="*/ 2147483646 w 3526"/>
              <a:gd name="T21" fmla="*/ 2147483646 h 1392"/>
              <a:gd name="T22" fmla="*/ 2147483646 w 3526"/>
              <a:gd name="T23" fmla="*/ 2147483646 h 1392"/>
              <a:gd name="T24" fmla="*/ 2147483646 w 3526"/>
              <a:gd name="T25" fmla="*/ 2147483646 h 1392"/>
              <a:gd name="T26" fmla="*/ 2147483646 w 3526"/>
              <a:gd name="T27" fmla="*/ 2147483646 h 1392"/>
              <a:gd name="T28" fmla="*/ 2147483646 w 3526"/>
              <a:gd name="T29" fmla="*/ 2147483646 h 1392"/>
              <a:gd name="T30" fmla="*/ 2147483646 w 3526"/>
              <a:gd name="T31" fmla="*/ 2147483646 h 1392"/>
              <a:gd name="T32" fmla="*/ 2147483646 w 3526"/>
              <a:gd name="T33" fmla="*/ 2147483646 h 1392"/>
              <a:gd name="T34" fmla="*/ 2147483646 w 3526"/>
              <a:gd name="T35" fmla="*/ 0 h 1392"/>
              <a:gd name="T36" fmla="*/ 2147483646 w 3526"/>
              <a:gd name="T37" fmla="*/ 2147483646 h 1392"/>
              <a:gd name="T38" fmla="*/ 2147483646 w 3526"/>
              <a:gd name="T39" fmla="*/ 2147483646 h 1392"/>
              <a:gd name="T40" fmla="*/ 2147483646 w 3526"/>
              <a:gd name="T41" fmla="*/ 2147483646 h 1392"/>
              <a:gd name="T42" fmla="*/ 2147483646 w 3526"/>
              <a:gd name="T43" fmla="*/ 2147483646 h 1392"/>
              <a:gd name="T44" fmla="*/ 2147483646 w 3526"/>
              <a:gd name="T45" fmla="*/ 2147483646 h 1392"/>
              <a:gd name="T46" fmla="*/ 2147483646 w 3526"/>
              <a:gd name="T47" fmla="*/ 2147483646 h 1392"/>
              <a:gd name="T48" fmla="*/ 2147483646 w 3526"/>
              <a:gd name="T49" fmla="*/ 2147483646 h 1392"/>
              <a:gd name="T50" fmla="*/ 2147483646 w 3526"/>
              <a:gd name="T51" fmla="*/ 2147483646 h 1392"/>
              <a:gd name="T52" fmla="*/ 2147483646 w 3526"/>
              <a:gd name="T53" fmla="*/ 2147483646 h 1392"/>
              <a:gd name="T54" fmla="*/ 2147483646 w 3526"/>
              <a:gd name="T55" fmla="*/ 2147483646 h 1392"/>
              <a:gd name="T56" fmla="*/ 2147483646 w 3526"/>
              <a:gd name="T57" fmla="*/ 2147483646 h 1392"/>
              <a:gd name="T58" fmla="*/ 2147483646 w 3526"/>
              <a:gd name="T59" fmla="*/ 2147483646 h 1392"/>
              <a:gd name="T60" fmla="*/ 2147483646 w 3526"/>
              <a:gd name="T61" fmla="*/ 2147483646 h 1392"/>
              <a:gd name="T62" fmla="*/ 2147483646 w 3526"/>
              <a:gd name="T63" fmla="*/ 2147483646 h 1392"/>
              <a:gd name="T64" fmla="*/ 2147483646 w 3526"/>
              <a:gd name="T65" fmla="*/ 2147483646 h 1392"/>
              <a:gd name="T66" fmla="*/ 2147483646 w 3526"/>
              <a:gd name="T67" fmla="*/ 2147483646 h 1392"/>
              <a:gd name="T68" fmla="*/ 2147483646 w 3526"/>
              <a:gd name="T69" fmla="*/ 2147483646 h 1392"/>
              <a:gd name="T70" fmla="*/ 0 w 3526"/>
              <a:gd name="T71" fmla="*/ 2147483646 h 1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6"/>
              <a:gd name="T109" fmla="*/ 0 h 1392"/>
              <a:gd name="T110" fmla="*/ 3526 w 3526"/>
              <a:gd name="T111" fmla="*/ 1392 h 13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6" h="1392">
                <a:moveTo>
                  <a:pt x="0" y="579"/>
                </a:moveTo>
                <a:lnTo>
                  <a:pt x="100" y="606"/>
                </a:lnTo>
                <a:lnTo>
                  <a:pt x="201" y="635"/>
                </a:lnTo>
                <a:lnTo>
                  <a:pt x="302" y="635"/>
                </a:lnTo>
                <a:lnTo>
                  <a:pt x="403" y="667"/>
                </a:lnTo>
                <a:lnTo>
                  <a:pt x="504" y="651"/>
                </a:lnTo>
                <a:lnTo>
                  <a:pt x="604" y="667"/>
                </a:lnTo>
                <a:lnTo>
                  <a:pt x="705" y="651"/>
                </a:lnTo>
                <a:lnTo>
                  <a:pt x="806" y="651"/>
                </a:lnTo>
                <a:lnTo>
                  <a:pt x="905" y="635"/>
                </a:lnTo>
                <a:lnTo>
                  <a:pt x="1006" y="621"/>
                </a:lnTo>
                <a:lnTo>
                  <a:pt x="1107" y="621"/>
                </a:lnTo>
                <a:lnTo>
                  <a:pt x="1208" y="606"/>
                </a:lnTo>
                <a:lnTo>
                  <a:pt x="1309" y="593"/>
                </a:lnTo>
                <a:lnTo>
                  <a:pt x="1409" y="579"/>
                </a:lnTo>
                <a:lnTo>
                  <a:pt x="1510" y="542"/>
                </a:lnTo>
                <a:lnTo>
                  <a:pt x="1611" y="542"/>
                </a:lnTo>
                <a:lnTo>
                  <a:pt x="1712" y="507"/>
                </a:lnTo>
                <a:lnTo>
                  <a:pt x="1813" y="485"/>
                </a:lnTo>
                <a:lnTo>
                  <a:pt x="1913" y="475"/>
                </a:lnTo>
                <a:lnTo>
                  <a:pt x="2014" y="445"/>
                </a:lnTo>
                <a:lnTo>
                  <a:pt x="2115" y="426"/>
                </a:lnTo>
                <a:lnTo>
                  <a:pt x="2216" y="426"/>
                </a:lnTo>
                <a:lnTo>
                  <a:pt x="2317" y="382"/>
                </a:lnTo>
                <a:lnTo>
                  <a:pt x="2417" y="272"/>
                </a:lnTo>
                <a:lnTo>
                  <a:pt x="2518" y="259"/>
                </a:lnTo>
                <a:lnTo>
                  <a:pt x="2619" y="259"/>
                </a:lnTo>
                <a:lnTo>
                  <a:pt x="2718" y="246"/>
                </a:lnTo>
                <a:lnTo>
                  <a:pt x="2819" y="200"/>
                </a:lnTo>
                <a:lnTo>
                  <a:pt x="2920" y="200"/>
                </a:lnTo>
                <a:lnTo>
                  <a:pt x="3021" y="158"/>
                </a:lnTo>
                <a:lnTo>
                  <a:pt x="3122" y="148"/>
                </a:lnTo>
                <a:lnTo>
                  <a:pt x="3222" y="102"/>
                </a:lnTo>
                <a:lnTo>
                  <a:pt x="3323" y="61"/>
                </a:lnTo>
                <a:lnTo>
                  <a:pt x="3424" y="0"/>
                </a:lnTo>
                <a:lnTo>
                  <a:pt x="3525" y="0"/>
                </a:lnTo>
                <a:lnTo>
                  <a:pt x="3525" y="1391"/>
                </a:lnTo>
                <a:lnTo>
                  <a:pt x="3424" y="1391"/>
                </a:lnTo>
                <a:lnTo>
                  <a:pt x="3323" y="1391"/>
                </a:lnTo>
                <a:lnTo>
                  <a:pt x="3222" y="1391"/>
                </a:lnTo>
                <a:lnTo>
                  <a:pt x="3122" y="1391"/>
                </a:lnTo>
                <a:lnTo>
                  <a:pt x="3021" y="1391"/>
                </a:lnTo>
                <a:lnTo>
                  <a:pt x="2920" y="1391"/>
                </a:lnTo>
                <a:lnTo>
                  <a:pt x="2819" y="1391"/>
                </a:lnTo>
                <a:lnTo>
                  <a:pt x="2718" y="1391"/>
                </a:lnTo>
                <a:lnTo>
                  <a:pt x="2619" y="1391"/>
                </a:lnTo>
                <a:lnTo>
                  <a:pt x="2518" y="1391"/>
                </a:lnTo>
                <a:lnTo>
                  <a:pt x="2417" y="1391"/>
                </a:lnTo>
                <a:lnTo>
                  <a:pt x="2317" y="1391"/>
                </a:lnTo>
                <a:lnTo>
                  <a:pt x="2216" y="1391"/>
                </a:lnTo>
                <a:lnTo>
                  <a:pt x="2115" y="1391"/>
                </a:lnTo>
                <a:lnTo>
                  <a:pt x="2014" y="1391"/>
                </a:lnTo>
                <a:lnTo>
                  <a:pt x="1913" y="1391"/>
                </a:lnTo>
                <a:lnTo>
                  <a:pt x="1813" y="1391"/>
                </a:lnTo>
                <a:lnTo>
                  <a:pt x="1712" y="1391"/>
                </a:lnTo>
                <a:lnTo>
                  <a:pt x="1611" y="1391"/>
                </a:lnTo>
                <a:lnTo>
                  <a:pt x="1510" y="1391"/>
                </a:lnTo>
                <a:lnTo>
                  <a:pt x="1409" y="1391"/>
                </a:lnTo>
                <a:lnTo>
                  <a:pt x="1309" y="1391"/>
                </a:lnTo>
                <a:lnTo>
                  <a:pt x="1208" y="1391"/>
                </a:lnTo>
                <a:lnTo>
                  <a:pt x="1107" y="1391"/>
                </a:lnTo>
                <a:lnTo>
                  <a:pt x="1006" y="1391"/>
                </a:lnTo>
                <a:lnTo>
                  <a:pt x="905" y="1391"/>
                </a:lnTo>
                <a:lnTo>
                  <a:pt x="806" y="1391"/>
                </a:lnTo>
                <a:lnTo>
                  <a:pt x="705" y="1391"/>
                </a:lnTo>
                <a:lnTo>
                  <a:pt x="604" y="1391"/>
                </a:lnTo>
                <a:lnTo>
                  <a:pt x="504" y="1391"/>
                </a:lnTo>
                <a:lnTo>
                  <a:pt x="403" y="1391"/>
                </a:lnTo>
                <a:lnTo>
                  <a:pt x="302" y="1391"/>
                </a:lnTo>
                <a:lnTo>
                  <a:pt x="201" y="1391"/>
                </a:lnTo>
                <a:lnTo>
                  <a:pt x="100" y="1391"/>
                </a:lnTo>
                <a:lnTo>
                  <a:pt x="0" y="1391"/>
                </a:lnTo>
                <a:lnTo>
                  <a:pt x="0" y="579"/>
                </a:lnTo>
              </a:path>
            </a:pathLst>
          </a:custGeom>
          <a:solidFill>
            <a:srgbClr val="FFC0F7"/>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6870" name="Freeform 6"/>
          <p:cNvSpPr>
            <a:spLocks/>
          </p:cNvSpPr>
          <p:nvPr/>
        </p:nvSpPr>
        <p:spPr bwMode="auto">
          <a:xfrm>
            <a:off x="3643313" y="3430588"/>
            <a:ext cx="5597525" cy="1160462"/>
          </a:xfrm>
          <a:custGeom>
            <a:avLst/>
            <a:gdLst>
              <a:gd name="T0" fmla="*/ 2147483646 w 3526"/>
              <a:gd name="T1" fmla="*/ 2147483646 h 731"/>
              <a:gd name="T2" fmla="*/ 2147483646 w 3526"/>
              <a:gd name="T3" fmla="*/ 2147483646 h 731"/>
              <a:gd name="T4" fmla="*/ 2147483646 w 3526"/>
              <a:gd name="T5" fmla="*/ 2147483646 h 731"/>
              <a:gd name="T6" fmla="*/ 2147483646 w 3526"/>
              <a:gd name="T7" fmla="*/ 2147483646 h 731"/>
              <a:gd name="T8" fmla="*/ 2147483646 w 3526"/>
              <a:gd name="T9" fmla="*/ 2147483646 h 731"/>
              <a:gd name="T10" fmla="*/ 2147483646 w 3526"/>
              <a:gd name="T11" fmla="*/ 2147483646 h 731"/>
              <a:gd name="T12" fmla="*/ 2147483646 w 3526"/>
              <a:gd name="T13" fmla="*/ 2147483646 h 731"/>
              <a:gd name="T14" fmla="*/ 2147483646 w 3526"/>
              <a:gd name="T15" fmla="*/ 2147483646 h 731"/>
              <a:gd name="T16" fmla="*/ 2147483646 w 3526"/>
              <a:gd name="T17" fmla="*/ 2147483646 h 731"/>
              <a:gd name="T18" fmla="*/ 2147483646 w 3526"/>
              <a:gd name="T19" fmla="*/ 2147483646 h 731"/>
              <a:gd name="T20" fmla="*/ 2147483646 w 3526"/>
              <a:gd name="T21" fmla="*/ 2147483646 h 731"/>
              <a:gd name="T22" fmla="*/ 2147483646 w 3526"/>
              <a:gd name="T23" fmla="*/ 2147483646 h 731"/>
              <a:gd name="T24" fmla="*/ 2147483646 w 3526"/>
              <a:gd name="T25" fmla="*/ 2147483646 h 731"/>
              <a:gd name="T26" fmla="*/ 2147483646 w 3526"/>
              <a:gd name="T27" fmla="*/ 2147483646 h 731"/>
              <a:gd name="T28" fmla="*/ 2147483646 w 3526"/>
              <a:gd name="T29" fmla="*/ 2147483646 h 731"/>
              <a:gd name="T30" fmla="*/ 2147483646 w 3526"/>
              <a:gd name="T31" fmla="*/ 2147483646 h 731"/>
              <a:gd name="T32" fmla="*/ 2147483646 w 3526"/>
              <a:gd name="T33" fmla="*/ 2147483646 h 731"/>
              <a:gd name="T34" fmla="*/ 2147483646 w 3526"/>
              <a:gd name="T35" fmla="*/ 0 h 731"/>
              <a:gd name="T36" fmla="*/ 2147483646 w 3526"/>
              <a:gd name="T37" fmla="*/ 2147483646 h 731"/>
              <a:gd name="T38" fmla="*/ 2147483646 w 3526"/>
              <a:gd name="T39" fmla="*/ 2147483646 h 731"/>
              <a:gd name="T40" fmla="*/ 2147483646 w 3526"/>
              <a:gd name="T41" fmla="*/ 2147483646 h 731"/>
              <a:gd name="T42" fmla="*/ 2147483646 w 3526"/>
              <a:gd name="T43" fmla="*/ 2147483646 h 731"/>
              <a:gd name="T44" fmla="*/ 2147483646 w 3526"/>
              <a:gd name="T45" fmla="*/ 2147483646 h 731"/>
              <a:gd name="T46" fmla="*/ 2147483646 w 3526"/>
              <a:gd name="T47" fmla="*/ 2147483646 h 731"/>
              <a:gd name="T48" fmla="*/ 2147483646 w 3526"/>
              <a:gd name="T49" fmla="*/ 2147483646 h 731"/>
              <a:gd name="T50" fmla="*/ 2147483646 w 3526"/>
              <a:gd name="T51" fmla="*/ 2147483646 h 731"/>
              <a:gd name="T52" fmla="*/ 2147483646 w 3526"/>
              <a:gd name="T53" fmla="*/ 2147483646 h 731"/>
              <a:gd name="T54" fmla="*/ 2147483646 w 3526"/>
              <a:gd name="T55" fmla="*/ 2147483646 h 731"/>
              <a:gd name="T56" fmla="*/ 2147483646 w 3526"/>
              <a:gd name="T57" fmla="*/ 2147483646 h 731"/>
              <a:gd name="T58" fmla="*/ 2147483646 w 3526"/>
              <a:gd name="T59" fmla="*/ 2147483646 h 731"/>
              <a:gd name="T60" fmla="*/ 2147483646 w 3526"/>
              <a:gd name="T61" fmla="*/ 2147483646 h 731"/>
              <a:gd name="T62" fmla="*/ 2147483646 w 3526"/>
              <a:gd name="T63" fmla="*/ 2147483646 h 731"/>
              <a:gd name="T64" fmla="*/ 2147483646 w 3526"/>
              <a:gd name="T65" fmla="*/ 2147483646 h 731"/>
              <a:gd name="T66" fmla="*/ 2147483646 w 3526"/>
              <a:gd name="T67" fmla="*/ 2147483646 h 731"/>
              <a:gd name="T68" fmla="*/ 2147483646 w 3526"/>
              <a:gd name="T69" fmla="*/ 2147483646 h 731"/>
              <a:gd name="T70" fmla="*/ 0 w 3526"/>
              <a:gd name="T71" fmla="*/ 2147483646 h 7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6"/>
              <a:gd name="T109" fmla="*/ 0 h 731"/>
              <a:gd name="T110" fmla="*/ 3526 w 3526"/>
              <a:gd name="T111" fmla="*/ 731 h 7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6" h="731">
                <a:moveTo>
                  <a:pt x="0" y="642"/>
                </a:moveTo>
                <a:lnTo>
                  <a:pt x="100" y="669"/>
                </a:lnTo>
                <a:lnTo>
                  <a:pt x="201" y="669"/>
                </a:lnTo>
                <a:lnTo>
                  <a:pt x="302" y="698"/>
                </a:lnTo>
                <a:lnTo>
                  <a:pt x="403" y="698"/>
                </a:lnTo>
                <a:lnTo>
                  <a:pt x="504" y="698"/>
                </a:lnTo>
                <a:lnTo>
                  <a:pt x="604" y="698"/>
                </a:lnTo>
                <a:lnTo>
                  <a:pt x="705" y="698"/>
                </a:lnTo>
                <a:lnTo>
                  <a:pt x="806" y="684"/>
                </a:lnTo>
                <a:lnTo>
                  <a:pt x="905" y="669"/>
                </a:lnTo>
                <a:lnTo>
                  <a:pt x="1006" y="656"/>
                </a:lnTo>
                <a:lnTo>
                  <a:pt x="1107" y="642"/>
                </a:lnTo>
                <a:lnTo>
                  <a:pt x="1208" y="642"/>
                </a:lnTo>
                <a:lnTo>
                  <a:pt x="1309" y="617"/>
                </a:lnTo>
                <a:lnTo>
                  <a:pt x="1409" y="617"/>
                </a:lnTo>
                <a:lnTo>
                  <a:pt x="1510" y="570"/>
                </a:lnTo>
                <a:lnTo>
                  <a:pt x="1611" y="570"/>
                </a:lnTo>
                <a:lnTo>
                  <a:pt x="1712" y="538"/>
                </a:lnTo>
                <a:lnTo>
                  <a:pt x="1813" y="508"/>
                </a:lnTo>
                <a:lnTo>
                  <a:pt x="1913" y="508"/>
                </a:lnTo>
                <a:lnTo>
                  <a:pt x="2014" y="471"/>
                </a:lnTo>
                <a:lnTo>
                  <a:pt x="2115" y="453"/>
                </a:lnTo>
                <a:lnTo>
                  <a:pt x="2216" y="453"/>
                </a:lnTo>
                <a:lnTo>
                  <a:pt x="2317" y="335"/>
                </a:lnTo>
                <a:lnTo>
                  <a:pt x="2417" y="298"/>
                </a:lnTo>
                <a:lnTo>
                  <a:pt x="2518" y="286"/>
                </a:lnTo>
                <a:lnTo>
                  <a:pt x="2619" y="275"/>
                </a:lnTo>
                <a:lnTo>
                  <a:pt x="2718" y="275"/>
                </a:lnTo>
                <a:lnTo>
                  <a:pt x="2819" y="237"/>
                </a:lnTo>
                <a:lnTo>
                  <a:pt x="2920" y="201"/>
                </a:lnTo>
                <a:lnTo>
                  <a:pt x="3021" y="183"/>
                </a:lnTo>
                <a:lnTo>
                  <a:pt x="3122" y="174"/>
                </a:lnTo>
                <a:lnTo>
                  <a:pt x="3222" y="92"/>
                </a:lnTo>
                <a:lnTo>
                  <a:pt x="3323" y="77"/>
                </a:lnTo>
                <a:lnTo>
                  <a:pt x="3424" y="11"/>
                </a:lnTo>
                <a:lnTo>
                  <a:pt x="3525" y="0"/>
                </a:lnTo>
                <a:lnTo>
                  <a:pt x="3525" y="63"/>
                </a:lnTo>
                <a:lnTo>
                  <a:pt x="3424" y="63"/>
                </a:lnTo>
                <a:lnTo>
                  <a:pt x="3323" y="124"/>
                </a:lnTo>
                <a:lnTo>
                  <a:pt x="3222" y="165"/>
                </a:lnTo>
                <a:lnTo>
                  <a:pt x="3122" y="211"/>
                </a:lnTo>
                <a:lnTo>
                  <a:pt x="3021" y="221"/>
                </a:lnTo>
                <a:lnTo>
                  <a:pt x="2920" y="263"/>
                </a:lnTo>
                <a:lnTo>
                  <a:pt x="2819" y="263"/>
                </a:lnTo>
                <a:lnTo>
                  <a:pt x="2718" y="309"/>
                </a:lnTo>
                <a:lnTo>
                  <a:pt x="2619" y="322"/>
                </a:lnTo>
                <a:lnTo>
                  <a:pt x="2518" y="322"/>
                </a:lnTo>
                <a:lnTo>
                  <a:pt x="2417" y="335"/>
                </a:lnTo>
                <a:lnTo>
                  <a:pt x="2317" y="445"/>
                </a:lnTo>
                <a:lnTo>
                  <a:pt x="2216" y="489"/>
                </a:lnTo>
                <a:lnTo>
                  <a:pt x="2115" y="489"/>
                </a:lnTo>
                <a:lnTo>
                  <a:pt x="2014" y="508"/>
                </a:lnTo>
                <a:lnTo>
                  <a:pt x="1913" y="538"/>
                </a:lnTo>
                <a:lnTo>
                  <a:pt x="1813" y="548"/>
                </a:lnTo>
                <a:lnTo>
                  <a:pt x="1712" y="570"/>
                </a:lnTo>
                <a:lnTo>
                  <a:pt x="1611" y="605"/>
                </a:lnTo>
                <a:lnTo>
                  <a:pt x="1510" y="605"/>
                </a:lnTo>
                <a:lnTo>
                  <a:pt x="1409" y="642"/>
                </a:lnTo>
                <a:lnTo>
                  <a:pt x="1309" y="656"/>
                </a:lnTo>
                <a:lnTo>
                  <a:pt x="1208" y="669"/>
                </a:lnTo>
                <a:lnTo>
                  <a:pt x="1107" y="684"/>
                </a:lnTo>
                <a:lnTo>
                  <a:pt x="1006" y="684"/>
                </a:lnTo>
                <a:lnTo>
                  <a:pt x="905" y="698"/>
                </a:lnTo>
                <a:lnTo>
                  <a:pt x="806" y="714"/>
                </a:lnTo>
                <a:lnTo>
                  <a:pt x="705" y="714"/>
                </a:lnTo>
                <a:lnTo>
                  <a:pt x="604" y="730"/>
                </a:lnTo>
                <a:lnTo>
                  <a:pt x="504" y="714"/>
                </a:lnTo>
                <a:lnTo>
                  <a:pt x="403" y="730"/>
                </a:lnTo>
                <a:lnTo>
                  <a:pt x="302" y="698"/>
                </a:lnTo>
                <a:lnTo>
                  <a:pt x="201" y="698"/>
                </a:lnTo>
                <a:lnTo>
                  <a:pt x="100" y="669"/>
                </a:lnTo>
                <a:lnTo>
                  <a:pt x="0" y="642"/>
                </a:lnTo>
              </a:path>
            </a:pathLst>
          </a:custGeom>
          <a:solidFill>
            <a:srgbClr val="FFFF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6871" name="Freeform 7"/>
          <p:cNvSpPr>
            <a:spLocks/>
          </p:cNvSpPr>
          <p:nvPr/>
        </p:nvSpPr>
        <p:spPr bwMode="auto">
          <a:xfrm>
            <a:off x="3643313" y="3067050"/>
            <a:ext cx="5597525" cy="1473200"/>
          </a:xfrm>
          <a:custGeom>
            <a:avLst/>
            <a:gdLst>
              <a:gd name="T0" fmla="*/ 2147483646 w 3526"/>
              <a:gd name="T1" fmla="*/ 2147483646 h 928"/>
              <a:gd name="T2" fmla="*/ 2147483646 w 3526"/>
              <a:gd name="T3" fmla="*/ 2147483646 h 928"/>
              <a:gd name="T4" fmla="*/ 2147483646 w 3526"/>
              <a:gd name="T5" fmla="*/ 2147483646 h 928"/>
              <a:gd name="T6" fmla="*/ 2147483646 w 3526"/>
              <a:gd name="T7" fmla="*/ 2147483646 h 928"/>
              <a:gd name="T8" fmla="*/ 2147483646 w 3526"/>
              <a:gd name="T9" fmla="*/ 2147483646 h 928"/>
              <a:gd name="T10" fmla="*/ 2147483646 w 3526"/>
              <a:gd name="T11" fmla="*/ 2147483646 h 928"/>
              <a:gd name="T12" fmla="*/ 2147483646 w 3526"/>
              <a:gd name="T13" fmla="*/ 2147483646 h 928"/>
              <a:gd name="T14" fmla="*/ 2147483646 w 3526"/>
              <a:gd name="T15" fmla="*/ 2147483646 h 928"/>
              <a:gd name="T16" fmla="*/ 2147483646 w 3526"/>
              <a:gd name="T17" fmla="*/ 2147483646 h 928"/>
              <a:gd name="T18" fmla="*/ 2147483646 w 3526"/>
              <a:gd name="T19" fmla="*/ 2147483646 h 928"/>
              <a:gd name="T20" fmla="*/ 2147483646 w 3526"/>
              <a:gd name="T21" fmla="*/ 2147483646 h 928"/>
              <a:gd name="T22" fmla="*/ 2147483646 w 3526"/>
              <a:gd name="T23" fmla="*/ 2147483646 h 928"/>
              <a:gd name="T24" fmla="*/ 2147483646 w 3526"/>
              <a:gd name="T25" fmla="*/ 2147483646 h 928"/>
              <a:gd name="T26" fmla="*/ 2147483646 w 3526"/>
              <a:gd name="T27" fmla="*/ 2147483646 h 928"/>
              <a:gd name="T28" fmla="*/ 2147483646 w 3526"/>
              <a:gd name="T29" fmla="*/ 2147483646 h 928"/>
              <a:gd name="T30" fmla="*/ 2147483646 w 3526"/>
              <a:gd name="T31" fmla="*/ 2147483646 h 928"/>
              <a:gd name="T32" fmla="*/ 2147483646 w 3526"/>
              <a:gd name="T33" fmla="*/ 2147483646 h 928"/>
              <a:gd name="T34" fmla="*/ 2147483646 w 3526"/>
              <a:gd name="T35" fmla="*/ 0 h 928"/>
              <a:gd name="T36" fmla="*/ 2147483646 w 3526"/>
              <a:gd name="T37" fmla="*/ 2147483646 h 928"/>
              <a:gd name="T38" fmla="*/ 2147483646 w 3526"/>
              <a:gd name="T39" fmla="*/ 2147483646 h 928"/>
              <a:gd name="T40" fmla="*/ 2147483646 w 3526"/>
              <a:gd name="T41" fmla="*/ 2147483646 h 928"/>
              <a:gd name="T42" fmla="*/ 2147483646 w 3526"/>
              <a:gd name="T43" fmla="*/ 2147483646 h 928"/>
              <a:gd name="T44" fmla="*/ 2147483646 w 3526"/>
              <a:gd name="T45" fmla="*/ 2147483646 h 928"/>
              <a:gd name="T46" fmla="*/ 2147483646 w 3526"/>
              <a:gd name="T47" fmla="*/ 2147483646 h 928"/>
              <a:gd name="T48" fmla="*/ 2147483646 w 3526"/>
              <a:gd name="T49" fmla="*/ 2147483646 h 928"/>
              <a:gd name="T50" fmla="*/ 2147483646 w 3526"/>
              <a:gd name="T51" fmla="*/ 2147483646 h 928"/>
              <a:gd name="T52" fmla="*/ 2147483646 w 3526"/>
              <a:gd name="T53" fmla="*/ 2147483646 h 928"/>
              <a:gd name="T54" fmla="*/ 2147483646 w 3526"/>
              <a:gd name="T55" fmla="*/ 2147483646 h 928"/>
              <a:gd name="T56" fmla="*/ 2147483646 w 3526"/>
              <a:gd name="T57" fmla="*/ 2147483646 h 928"/>
              <a:gd name="T58" fmla="*/ 2147483646 w 3526"/>
              <a:gd name="T59" fmla="*/ 2147483646 h 928"/>
              <a:gd name="T60" fmla="*/ 2147483646 w 3526"/>
              <a:gd name="T61" fmla="*/ 2147483646 h 928"/>
              <a:gd name="T62" fmla="*/ 2147483646 w 3526"/>
              <a:gd name="T63" fmla="*/ 2147483646 h 928"/>
              <a:gd name="T64" fmla="*/ 2147483646 w 3526"/>
              <a:gd name="T65" fmla="*/ 2147483646 h 928"/>
              <a:gd name="T66" fmla="*/ 2147483646 w 3526"/>
              <a:gd name="T67" fmla="*/ 2147483646 h 928"/>
              <a:gd name="T68" fmla="*/ 2147483646 w 3526"/>
              <a:gd name="T69" fmla="*/ 2147483646 h 928"/>
              <a:gd name="T70" fmla="*/ 0 w 3526"/>
              <a:gd name="T71" fmla="*/ 2147483646 h 9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6"/>
              <a:gd name="T109" fmla="*/ 0 h 928"/>
              <a:gd name="T110" fmla="*/ 3526 w 3526"/>
              <a:gd name="T111" fmla="*/ 928 h 92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6" h="928">
                <a:moveTo>
                  <a:pt x="0" y="777"/>
                </a:moveTo>
                <a:lnTo>
                  <a:pt x="100" y="822"/>
                </a:lnTo>
                <a:lnTo>
                  <a:pt x="201" y="822"/>
                </a:lnTo>
                <a:lnTo>
                  <a:pt x="302" y="822"/>
                </a:lnTo>
                <a:lnTo>
                  <a:pt x="403" y="822"/>
                </a:lnTo>
                <a:lnTo>
                  <a:pt x="504" y="799"/>
                </a:lnTo>
                <a:lnTo>
                  <a:pt x="604" y="822"/>
                </a:lnTo>
                <a:lnTo>
                  <a:pt x="705" y="799"/>
                </a:lnTo>
                <a:lnTo>
                  <a:pt x="806" y="777"/>
                </a:lnTo>
                <a:lnTo>
                  <a:pt x="905" y="777"/>
                </a:lnTo>
                <a:lnTo>
                  <a:pt x="1006" y="757"/>
                </a:lnTo>
                <a:lnTo>
                  <a:pt x="1107" y="737"/>
                </a:lnTo>
                <a:lnTo>
                  <a:pt x="1208" y="737"/>
                </a:lnTo>
                <a:lnTo>
                  <a:pt x="1309" y="718"/>
                </a:lnTo>
                <a:lnTo>
                  <a:pt x="1409" y="700"/>
                </a:lnTo>
                <a:lnTo>
                  <a:pt x="1510" y="635"/>
                </a:lnTo>
                <a:lnTo>
                  <a:pt x="1611" y="649"/>
                </a:lnTo>
                <a:lnTo>
                  <a:pt x="1712" y="605"/>
                </a:lnTo>
                <a:lnTo>
                  <a:pt x="1813" y="577"/>
                </a:lnTo>
                <a:lnTo>
                  <a:pt x="1913" y="577"/>
                </a:lnTo>
                <a:lnTo>
                  <a:pt x="2014" y="440"/>
                </a:lnTo>
                <a:lnTo>
                  <a:pt x="2115" y="440"/>
                </a:lnTo>
                <a:lnTo>
                  <a:pt x="2216" y="440"/>
                </a:lnTo>
                <a:lnTo>
                  <a:pt x="2317" y="403"/>
                </a:lnTo>
                <a:lnTo>
                  <a:pt x="2417" y="321"/>
                </a:lnTo>
                <a:lnTo>
                  <a:pt x="2518" y="321"/>
                </a:lnTo>
                <a:lnTo>
                  <a:pt x="2619" y="321"/>
                </a:lnTo>
                <a:lnTo>
                  <a:pt x="2718" y="321"/>
                </a:lnTo>
                <a:lnTo>
                  <a:pt x="2819" y="229"/>
                </a:lnTo>
                <a:lnTo>
                  <a:pt x="2920" y="229"/>
                </a:lnTo>
                <a:lnTo>
                  <a:pt x="3021" y="216"/>
                </a:lnTo>
                <a:lnTo>
                  <a:pt x="3122" y="194"/>
                </a:lnTo>
                <a:lnTo>
                  <a:pt x="3222" y="112"/>
                </a:lnTo>
                <a:lnTo>
                  <a:pt x="3323" y="112"/>
                </a:lnTo>
                <a:lnTo>
                  <a:pt x="3424" y="14"/>
                </a:lnTo>
                <a:lnTo>
                  <a:pt x="3525" y="0"/>
                </a:lnTo>
                <a:lnTo>
                  <a:pt x="3525" y="229"/>
                </a:lnTo>
                <a:lnTo>
                  <a:pt x="3424" y="240"/>
                </a:lnTo>
                <a:lnTo>
                  <a:pt x="3323" y="306"/>
                </a:lnTo>
                <a:lnTo>
                  <a:pt x="3222" y="321"/>
                </a:lnTo>
                <a:lnTo>
                  <a:pt x="3122" y="403"/>
                </a:lnTo>
                <a:lnTo>
                  <a:pt x="3021" y="412"/>
                </a:lnTo>
                <a:lnTo>
                  <a:pt x="2920" y="430"/>
                </a:lnTo>
                <a:lnTo>
                  <a:pt x="2819" y="466"/>
                </a:lnTo>
                <a:lnTo>
                  <a:pt x="2718" y="504"/>
                </a:lnTo>
                <a:lnTo>
                  <a:pt x="2619" y="504"/>
                </a:lnTo>
                <a:lnTo>
                  <a:pt x="2518" y="515"/>
                </a:lnTo>
                <a:lnTo>
                  <a:pt x="2417" y="527"/>
                </a:lnTo>
                <a:lnTo>
                  <a:pt x="2317" y="564"/>
                </a:lnTo>
                <a:lnTo>
                  <a:pt x="2216" y="682"/>
                </a:lnTo>
                <a:lnTo>
                  <a:pt x="2115" y="682"/>
                </a:lnTo>
                <a:lnTo>
                  <a:pt x="2014" y="700"/>
                </a:lnTo>
                <a:lnTo>
                  <a:pt x="1913" y="737"/>
                </a:lnTo>
                <a:lnTo>
                  <a:pt x="1813" y="737"/>
                </a:lnTo>
                <a:lnTo>
                  <a:pt x="1712" y="767"/>
                </a:lnTo>
                <a:lnTo>
                  <a:pt x="1611" y="799"/>
                </a:lnTo>
                <a:lnTo>
                  <a:pt x="1510" y="799"/>
                </a:lnTo>
                <a:lnTo>
                  <a:pt x="1409" y="846"/>
                </a:lnTo>
                <a:lnTo>
                  <a:pt x="1309" y="846"/>
                </a:lnTo>
                <a:lnTo>
                  <a:pt x="1208" y="871"/>
                </a:lnTo>
                <a:lnTo>
                  <a:pt x="1107" y="871"/>
                </a:lnTo>
                <a:lnTo>
                  <a:pt x="1006" y="885"/>
                </a:lnTo>
                <a:lnTo>
                  <a:pt x="905" y="898"/>
                </a:lnTo>
                <a:lnTo>
                  <a:pt x="806" y="913"/>
                </a:lnTo>
                <a:lnTo>
                  <a:pt x="705" y="927"/>
                </a:lnTo>
                <a:lnTo>
                  <a:pt x="604" y="927"/>
                </a:lnTo>
                <a:lnTo>
                  <a:pt x="504" y="927"/>
                </a:lnTo>
                <a:lnTo>
                  <a:pt x="403" y="927"/>
                </a:lnTo>
                <a:lnTo>
                  <a:pt x="302" y="927"/>
                </a:lnTo>
                <a:lnTo>
                  <a:pt x="201" y="898"/>
                </a:lnTo>
                <a:lnTo>
                  <a:pt x="100" y="898"/>
                </a:lnTo>
                <a:lnTo>
                  <a:pt x="0" y="871"/>
                </a:lnTo>
                <a:lnTo>
                  <a:pt x="0" y="777"/>
                </a:lnTo>
              </a:path>
            </a:pathLst>
          </a:custGeom>
          <a:solidFill>
            <a:srgbClr val="E3E3E3"/>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6872" name="Freeform 8"/>
          <p:cNvSpPr>
            <a:spLocks/>
          </p:cNvSpPr>
          <p:nvPr/>
        </p:nvSpPr>
        <p:spPr bwMode="auto">
          <a:xfrm>
            <a:off x="3643313" y="2333625"/>
            <a:ext cx="5597525" cy="2039938"/>
          </a:xfrm>
          <a:custGeom>
            <a:avLst/>
            <a:gdLst>
              <a:gd name="T0" fmla="*/ 2147483646 w 3526"/>
              <a:gd name="T1" fmla="*/ 2147483646 h 1285"/>
              <a:gd name="T2" fmla="*/ 2147483646 w 3526"/>
              <a:gd name="T3" fmla="*/ 2147483646 h 1285"/>
              <a:gd name="T4" fmla="*/ 2147483646 w 3526"/>
              <a:gd name="T5" fmla="*/ 2147483646 h 1285"/>
              <a:gd name="T6" fmla="*/ 2147483646 w 3526"/>
              <a:gd name="T7" fmla="*/ 2147483646 h 1285"/>
              <a:gd name="T8" fmla="*/ 2147483646 w 3526"/>
              <a:gd name="T9" fmla="*/ 2147483646 h 1285"/>
              <a:gd name="T10" fmla="*/ 2147483646 w 3526"/>
              <a:gd name="T11" fmla="*/ 2147483646 h 1285"/>
              <a:gd name="T12" fmla="*/ 2147483646 w 3526"/>
              <a:gd name="T13" fmla="*/ 2147483646 h 1285"/>
              <a:gd name="T14" fmla="*/ 2147483646 w 3526"/>
              <a:gd name="T15" fmla="*/ 2147483646 h 1285"/>
              <a:gd name="T16" fmla="*/ 2147483646 w 3526"/>
              <a:gd name="T17" fmla="*/ 2147483646 h 1285"/>
              <a:gd name="T18" fmla="*/ 2147483646 w 3526"/>
              <a:gd name="T19" fmla="*/ 2147483646 h 1285"/>
              <a:gd name="T20" fmla="*/ 2147483646 w 3526"/>
              <a:gd name="T21" fmla="*/ 2147483646 h 1285"/>
              <a:gd name="T22" fmla="*/ 2147483646 w 3526"/>
              <a:gd name="T23" fmla="*/ 2147483646 h 1285"/>
              <a:gd name="T24" fmla="*/ 2147483646 w 3526"/>
              <a:gd name="T25" fmla="*/ 2147483646 h 1285"/>
              <a:gd name="T26" fmla="*/ 2147483646 w 3526"/>
              <a:gd name="T27" fmla="*/ 2147483646 h 1285"/>
              <a:gd name="T28" fmla="*/ 2147483646 w 3526"/>
              <a:gd name="T29" fmla="*/ 2147483646 h 1285"/>
              <a:gd name="T30" fmla="*/ 2147483646 w 3526"/>
              <a:gd name="T31" fmla="*/ 2147483646 h 1285"/>
              <a:gd name="T32" fmla="*/ 2147483646 w 3526"/>
              <a:gd name="T33" fmla="*/ 2147483646 h 1285"/>
              <a:gd name="T34" fmla="*/ 2147483646 w 3526"/>
              <a:gd name="T35" fmla="*/ 2147483646 h 1285"/>
              <a:gd name="T36" fmla="*/ 2147483646 w 3526"/>
              <a:gd name="T37" fmla="*/ 2147483646 h 1285"/>
              <a:gd name="T38" fmla="*/ 2147483646 w 3526"/>
              <a:gd name="T39" fmla="*/ 2147483646 h 1285"/>
              <a:gd name="T40" fmla="*/ 2147483646 w 3526"/>
              <a:gd name="T41" fmla="*/ 2147483646 h 1285"/>
              <a:gd name="T42" fmla="*/ 2147483646 w 3526"/>
              <a:gd name="T43" fmla="*/ 2147483646 h 1285"/>
              <a:gd name="T44" fmla="*/ 2147483646 w 3526"/>
              <a:gd name="T45" fmla="*/ 2147483646 h 1285"/>
              <a:gd name="T46" fmla="*/ 2147483646 w 3526"/>
              <a:gd name="T47" fmla="*/ 2147483646 h 1285"/>
              <a:gd name="T48" fmla="*/ 2147483646 w 3526"/>
              <a:gd name="T49" fmla="*/ 2147483646 h 1285"/>
              <a:gd name="T50" fmla="*/ 2147483646 w 3526"/>
              <a:gd name="T51" fmla="*/ 2147483646 h 1285"/>
              <a:gd name="T52" fmla="*/ 2147483646 w 3526"/>
              <a:gd name="T53" fmla="*/ 2147483646 h 1285"/>
              <a:gd name="T54" fmla="*/ 2147483646 w 3526"/>
              <a:gd name="T55" fmla="*/ 2147483646 h 1285"/>
              <a:gd name="T56" fmla="*/ 2147483646 w 3526"/>
              <a:gd name="T57" fmla="*/ 2147483646 h 1285"/>
              <a:gd name="T58" fmla="*/ 2147483646 w 3526"/>
              <a:gd name="T59" fmla="*/ 2147483646 h 1285"/>
              <a:gd name="T60" fmla="*/ 2147483646 w 3526"/>
              <a:gd name="T61" fmla="*/ 2147483646 h 1285"/>
              <a:gd name="T62" fmla="*/ 2147483646 w 3526"/>
              <a:gd name="T63" fmla="*/ 2147483646 h 1285"/>
              <a:gd name="T64" fmla="*/ 2147483646 w 3526"/>
              <a:gd name="T65" fmla="*/ 2147483646 h 1285"/>
              <a:gd name="T66" fmla="*/ 2147483646 w 3526"/>
              <a:gd name="T67" fmla="*/ 2147483646 h 1285"/>
              <a:gd name="T68" fmla="*/ 2147483646 w 3526"/>
              <a:gd name="T69" fmla="*/ 2147483646 h 1285"/>
              <a:gd name="T70" fmla="*/ 0 w 3526"/>
              <a:gd name="T71" fmla="*/ 2147483646 h 12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6"/>
              <a:gd name="T109" fmla="*/ 0 h 1285"/>
              <a:gd name="T110" fmla="*/ 3526 w 3526"/>
              <a:gd name="T111" fmla="*/ 1285 h 128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6" h="1285">
                <a:moveTo>
                  <a:pt x="0" y="1162"/>
                </a:moveTo>
                <a:lnTo>
                  <a:pt x="100" y="1162"/>
                </a:lnTo>
                <a:lnTo>
                  <a:pt x="201" y="1162"/>
                </a:lnTo>
                <a:lnTo>
                  <a:pt x="302" y="1162"/>
                </a:lnTo>
                <a:lnTo>
                  <a:pt x="403" y="1162"/>
                </a:lnTo>
                <a:lnTo>
                  <a:pt x="504" y="1111"/>
                </a:lnTo>
                <a:lnTo>
                  <a:pt x="604" y="1128"/>
                </a:lnTo>
                <a:lnTo>
                  <a:pt x="705" y="1097"/>
                </a:lnTo>
                <a:lnTo>
                  <a:pt x="806" y="1067"/>
                </a:lnTo>
                <a:lnTo>
                  <a:pt x="905" y="1039"/>
                </a:lnTo>
                <a:lnTo>
                  <a:pt x="1006" y="1013"/>
                </a:lnTo>
                <a:lnTo>
                  <a:pt x="1107" y="1013"/>
                </a:lnTo>
                <a:lnTo>
                  <a:pt x="1208" y="989"/>
                </a:lnTo>
                <a:lnTo>
                  <a:pt x="1309" y="966"/>
                </a:lnTo>
                <a:lnTo>
                  <a:pt x="1409" y="944"/>
                </a:lnTo>
                <a:lnTo>
                  <a:pt x="1510" y="728"/>
                </a:lnTo>
                <a:lnTo>
                  <a:pt x="1611" y="754"/>
                </a:lnTo>
                <a:lnTo>
                  <a:pt x="1712" y="728"/>
                </a:lnTo>
                <a:lnTo>
                  <a:pt x="1813" y="635"/>
                </a:lnTo>
                <a:lnTo>
                  <a:pt x="1913" y="656"/>
                </a:lnTo>
                <a:lnTo>
                  <a:pt x="2014" y="613"/>
                </a:lnTo>
                <a:lnTo>
                  <a:pt x="2115" y="557"/>
                </a:lnTo>
                <a:lnTo>
                  <a:pt x="2216" y="635"/>
                </a:lnTo>
                <a:lnTo>
                  <a:pt x="2317" y="491"/>
                </a:lnTo>
                <a:lnTo>
                  <a:pt x="2417" y="434"/>
                </a:lnTo>
                <a:lnTo>
                  <a:pt x="2518" y="408"/>
                </a:lnTo>
                <a:lnTo>
                  <a:pt x="2619" y="434"/>
                </a:lnTo>
                <a:lnTo>
                  <a:pt x="2718" y="434"/>
                </a:lnTo>
                <a:lnTo>
                  <a:pt x="2819" y="298"/>
                </a:lnTo>
                <a:lnTo>
                  <a:pt x="2920" y="339"/>
                </a:lnTo>
                <a:lnTo>
                  <a:pt x="3021" y="339"/>
                </a:lnTo>
                <a:lnTo>
                  <a:pt x="3122" y="339"/>
                </a:lnTo>
                <a:lnTo>
                  <a:pt x="3222" y="194"/>
                </a:lnTo>
                <a:lnTo>
                  <a:pt x="3323" y="194"/>
                </a:lnTo>
                <a:lnTo>
                  <a:pt x="3424" y="0"/>
                </a:lnTo>
                <a:lnTo>
                  <a:pt x="3525" y="40"/>
                </a:lnTo>
                <a:lnTo>
                  <a:pt x="3525" y="462"/>
                </a:lnTo>
                <a:lnTo>
                  <a:pt x="3424" y="476"/>
                </a:lnTo>
                <a:lnTo>
                  <a:pt x="3323" y="574"/>
                </a:lnTo>
                <a:lnTo>
                  <a:pt x="3222" y="574"/>
                </a:lnTo>
                <a:lnTo>
                  <a:pt x="3122" y="656"/>
                </a:lnTo>
                <a:lnTo>
                  <a:pt x="3021" y="678"/>
                </a:lnTo>
                <a:lnTo>
                  <a:pt x="2920" y="691"/>
                </a:lnTo>
                <a:lnTo>
                  <a:pt x="2819" y="691"/>
                </a:lnTo>
                <a:lnTo>
                  <a:pt x="2718" y="783"/>
                </a:lnTo>
                <a:lnTo>
                  <a:pt x="2619" y="783"/>
                </a:lnTo>
                <a:lnTo>
                  <a:pt x="2518" y="783"/>
                </a:lnTo>
                <a:lnTo>
                  <a:pt x="2417" y="783"/>
                </a:lnTo>
                <a:lnTo>
                  <a:pt x="2317" y="865"/>
                </a:lnTo>
                <a:lnTo>
                  <a:pt x="2216" y="902"/>
                </a:lnTo>
                <a:lnTo>
                  <a:pt x="2115" y="902"/>
                </a:lnTo>
                <a:lnTo>
                  <a:pt x="2014" y="902"/>
                </a:lnTo>
                <a:lnTo>
                  <a:pt x="1913" y="1039"/>
                </a:lnTo>
                <a:lnTo>
                  <a:pt x="1813" y="1039"/>
                </a:lnTo>
                <a:lnTo>
                  <a:pt x="1712" y="1067"/>
                </a:lnTo>
                <a:lnTo>
                  <a:pt x="1611" y="1111"/>
                </a:lnTo>
                <a:lnTo>
                  <a:pt x="1510" y="1097"/>
                </a:lnTo>
                <a:lnTo>
                  <a:pt x="1409" y="1162"/>
                </a:lnTo>
                <a:lnTo>
                  <a:pt x="1309" y="1180"/>
                </a:lnTo>
                <a:lnTo>
                  <a:pt x="1208" y="1199"/>
                </a:lnTo>
                <a:lnTo>
                  <a:pt x="1107" y="1199"/>
                </a:lnTo>
                <a:lnTo>
                  <a:pt x="1006" y="1219"/>
                </a:lnTo>
                <a:lnTo>
                  <a:pt x="905" y="1239"/>
                </a:lnTo>
                <a:lnTo>
                  <a:pt x="806" y="1239"/>
                </a:lnTo>
                <a:lnTo>
                  <a:pt x="705" y="1261"/>
                </a:lnTo>
                <a:lnTo>
                  <a:pt x="604" y="1284"/>
                </a:lnTo>
                <a:lnTo>
                  <a:pt x="504" y="1261"/>
                </a:lnTo>
                <a:lnTo>
                  <a:pt x="403" y="1284"/>
                </a:lnTo>
                <a:lnTo>
                  <a:pt x="302" y="1284"/>
                </a:lnTo>
                <a:lnTo>
                  <a:pt x="201" y="1284"/>
                </a:lnTo>
                <a:lnTo>
                  <a:pt x="100" y="1284"/>
                </a:lnTo>
                <a:lnTo>
                  <a:pt x="0" y="1239"/>
                </a:lnTo>
                <a:lnTo>
                  <a:pt x="0" y="1162"/>
                </a:lnTo>
              </a:path>
            </a:pathLst>
          </a:custGeom>
          <a:solidFill>
            <a:srgbClr val="FFFFC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6873" name="Freeform 9"/>
          <p:cNvSpPr>
            <a:spLocks/>
          </p:cNvSpPr>
          <p:nvPr/>
        </p:nvSpPr>
        <p:spPr bwMode="auto">
          <a:xfrm>
            <a:off x="3643313" y="962025"/>
            <a:ext cx="5597525" cy="3217863"/>
          </a:xfrm>
          <a:custGeom>
            <a:avLst/>
            <a:gdLst>
              <a:gd name="T0" fmla="*/ 2147483646 w 3526"/>
              <a:gd name="T1" fmla="*/ 2147483646 h 2027"/>
              <a:gd name="T2" fmla="*/ 2147483646 w 3526"/>
              <a:gd name="T3" fmla="*/ 2147483646 h 2027"/>
              <a:gd name="T4" fmla="*/ 2147483646 w 3526"/>
              <a:gd name="T5" fmla="*/ 2147483646 h 2027"/>
              <a:gd name="T6" fmla="*/ 2147483646 w 3526"/>
              <a:gd name="T7" fmla="*/ 2147483646 h 2027"/>
              <a:gd name="T8" fmla="*/ 2147483646 w 3526"/>
              <a:gd name="T9" fmla="*/ 2147483646 h 2027"/>
              <a:gd name="T10" fmla="*/ 2147483646 w 3526"/>
              <a:gd name="T11" fmla="*/ 2147483646 h 2027"/>
              <a:gd name="T12" fmla="*/ 2147483646 w 3526"/>
              <a:gd name="T13" fmla="*/ 2147483646 h 2027"/>
              <a:gd name="T14" fmla="*/ 2147483646 w 3526"/>
              <a:gd name="T15" fmla="*/ 2147483646 h 2027"/>
              <a:gd name="T16" fmla="*/ 2147483646 w 3526"/>
              <a:gd name="T17" fmla="*/ 2147483646 h 2027"/>
              <a:gd name="T18" fmla="*/ 2147483646 w 3526"/>
              <a:gd name="T19" fmla="*/ 2147483646 h 2027"/>
              <a:gd name="T20" fmla="*/ 2147483646 w 3526"/>
              <a:gd name="T21" fmla="*/ 2147483646 h 2027"/>
              <a:gd name="T22" fmla="*/ 2147483646 w 3526"/>
              <a:gd name="T23" fmla="*/ 2147483646 h 2027"/>
              <a:gd name="T24" fmla="*/ 2147483646 w 3526"/>
              <a:gd name="T25" fmla="*/ 2147483646 h 2027"/>
              <a:gd name="T26" fmla="*/ 2147483646 w 3526"/>
              <a:gd name="T27" fmla="*/ 2147483646 h 2027"/>
              <a:gd name="T28" fmla="*/ 2147483646 w 3526"/>
              <a:gd name="T29" fmla="*/ 2147483646 h 2027"/>
              <a:gd name="T30" fmla="*/ 2147483646 w 3526"/>
              <a:gd name="T31" fmla="*/ 2147483646 h 2027"/>
              <a:gd name="T32" fmla="*/ 2147483646 w 3526"/>
              <a:gd name="T33" fmla="*/ 0 h 2027"/>
              <a:gd name="T34" fmla="*/ 2147483646 w 3526"/>
              <a:gd name="T35" fmla="*/ 0 h 2027"/>
              <a:gd name="T36" fmla="*/ 2147483646 w 3526"/>
              <a:gd name="T37" fmla="*/ 2147483646 h 2027"/>
              <a:gd name="T38" fmla="*/ 2147483646 w 3526"/>
              <a:gd name="T39" fmla="*/ 2147483646 h 2027"/>
              <a:gd name="T40" fmla="*/ 2147483646 w 3526"/>
              <a:gd name="T41" fmla="*/ 2147483646 h 2027"/>
              <a:gd name="T42" fmla="*/ 2147483646 w 3526"/>
              <a:gd name="T43" fmla="*/ 2147483646 h 2027"/>
              <a:gd name="T44" fmla="*/ 2147483646 w 3526"/>
              <a:gd name="T45" fmla="*/ 2147483646 h 2027"/>
              <a:gd name="T46" fmla="*/ 2147483646 w 3526"/>
              <a:gd name="T47" fmla="*/ 2147483646 h 2027"/>
              <a:gd name="T48" fmla="*/ 2147483646 w 3526"/>
              <a:gd name="T49" fmla="*/ 2147483646 h 2027"/>
              <a:gd name="T50" fmla="*/ 2147483646 w 3526"/>
              <a:gd name="T51" fmla="*/ 2147483646 h 2027"/>
              <a:gd name="T52" fmla="*/ 2147483646 w 3526"/>
              <a:gd name="T53" fmla="*/ 2147483646 h 2027"/>
              <a:gd name="T54" fmla="*/ 2147483646 w 3526"/>
              <a:gd name="T55" fmla="*/ 2147483646 h 2027"/>
              <a:gd name="T56" fmla="*/ 2147483646 w 3526"/>
              <a:gd name="T57" fmla="*/ 2147483646 h 2027"/>
              <a:gd name="T58" fmla="*/ 2147483646 w 3526"/>
              <a:gd name="T59" fmla="*/ 2147483646 h 2027"/>
              <a:gd name="T60" fmla="*/ 2147483646 w 3526"/>
              <a:gd name="T61" fmla="*/ 2147483646 h 2027"/>
              <a:gd name="T62" fmla="*/ 2147483646 w 3526"/>
              <a:gd name="T63" fmla="*/ 2147483646 h 2027"/>
              <a:gd name="T64" fmla="*/ 2147483646 w 3526"/>
              <a:gd name="T65" fmla="*/ 2147483646 h 2027"/>
              <a:gd name="T66" fmla="*/ 2147483646 w 3526"/>
              <a:gd name="T67" fmla="*/ 2147483646 h 2027"/>
              <a:gd name="T68" fmla="*/ 2147483646 w 3526"/>
              <a:gd name="T69" fmla="*/ 2147483646 h 2027"/>
              <a:gd name="T70" fmla="*/ 0 w 3526"/>
              <a:gd name="T71" fmla="*/ 2147483646 h 20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6"/>
              <a:gd name="T109" fmla="*/ 0 h 2027"/>
              <a:gd name="T110" fmla="*/ 3526 w 3526"/>
              <a:gd name="T111" fmla="*/ 2027 h 20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6" h="2027">
                <a:moveTo>
                  <a:pt x="0" y="1931"/>
                </a:moveTo>
                <a:lnTo>
                  <a:pt x="100" y="1903"/>
                </a:lnTo>
                <a:lnTo>
                  <a:pt x="201" y="1877"/>
                </a:lnTo>
                <a:lnTo>
                  <a:pt x="302" y="1877"/>
                </a:lnTo>
                <a:lnTo>
                  <a:pt x="403" y="1853"/>
                </a:lnTo>
                <a:lnTo>
                  <a:pt x="504" y="1787"/>
                </a:lnTo>
                <a:lnTo>
                  <a:pt x="604" y="1787"/>
                </a:lnTo>
                <a:lnTo>
                  <a:pt x="705" y="1748"/>
                </a:lnTo>
                <a:lnTo>
                  <a:pt x="806" y="1712"/>
                </a:lnTo>
                <a:lnTo>
                  <a:pt x="905" y="1647"/>
                </a:lnTo>
                <a:lnTo>
                  <a:pt x="1006" y="1592"/>
                </a:lnTo>
                <a:lnTo>
                  <a:pt x="1107" y="1592"/>
                </a:lnTo>
                <a:lnTo>
                  <a:pt x="1208" y="1421"/>
                </a:lnTo>
                <a:lnTo>
                  <a:pt x="1309" y="1298"/>
                </a:lnTo>
                <a:lnTo>
                  <a:pt x="1409" y="1298"/>
                </a:lnTo>
                <a:lnTo>
                  <a:pt x="1510" y="1000"/>
                </a:lnTo>
                <a:lnTo>
                  <a:pt x="1611" y="1124"/>
                </a:lnTo>
                <a:lnTo>
                  <a:pt x="1712" y="904"/>
                </a:lnTo>
                <a:lnTo>
                  <a:pt x="1813" y="701"/>
                </a:lnTo>
                <a:lnTo>
                  <a:pt x="1913" y="701"/>
                </a:lnTo>
                <a:lnTo>
                  <a:pt x="2014" y="606"/>
                </a:lnTo>
                <a:lnTo>
                  <a:pt x="2115" y="696"/>
                </a:lnTo>
                <a:lnTo>
                  <a:pt x="2216" y="701"/>
                </a:lnTo>
                <a:lnTo>
                  <a:pt x="2317" y="457"/>
                </a:lnTo>
                <a:lnTo>
                  <a:pt x="2417" y="354"/>
                </a:lnTo>
                <a:lnTo>
                  <a:pt x="2518" y="269"/>
                </a:lnTo>
                <a:lnTo>
                  <a:pt x="2619" y="198"/>
                </a:lnTo>
                <a:lnTo>
                  <a:pt x="2718" y="457"/>
                </a:lnTo>
                <a:lnTo>
                  <a:pt x="2819" y="296"/>
                </a:lnTo>
                <a:lnTo>
                  <a:pt x="2920" y="178"/>
                </a:lnTo>
                <a:lnTo>
                  <a:pt x="3021" y="84"/>
                </a:lnTo>
                <a:lnTo>
                  <a:pt x="3122" y="285"/>
                </a:lnTo>
                <a:lnTo>
                  <a:pt x="3222" y="0"/>
                </a:lnTo>
                <a:lnTo>
                  <a:pt x="3323" y="0"/>
                </a:lnTo>
                <a:lnTo>
                  <a:pt x="3424" y="0"/>
                </a:lnTo>
                <a:lnTo>
                  <a:pt x="3525" y="0"/>
                </a:lnTo>
                <a:lnTo>
                  <a:pt x="3525" y="904"/>
                </a:lnTo>
                <a:lnTo>
                  <a:pt x="3424" y="864"/>
                </a:lnTo>
                <a:lnTo>
                  <a:pt x="3323" y="1058"/>
                </a:lnTo>
                <a:lnTo>
                  <a:pt x="3222" y="1058"/>
                </a:lnTo>
                <a:lnTo>
                  <a:pt x="3122" y="1203"/>
                </a:lnTo>
                <a:lnTo>
                  <a:pt x="3021" y="1203"/>
                </a:lnTo>
                <a:lnTo>
                  <a:pt x="2920" y="1203"/>
                </a:lnTo>
                <a:lnTo>
                  <a:pt x="2819" y="1162"/>
                </a:lnTo>
                <a:lnTo>
                  <a:pt x="2718" y="1298"/>
                </a:lnTo>
                <a:lnTo>
                  <a:pt x="2619" y="1298"/>
                </a:lnTo>
                <a:lnTo>
                  <a:pt x="2518" y="1272"/>
                </a:lnTo>
                <a:lnTo>
                  <a:pt x="2417" y="1298"/>
                </a:lnTo>
                <a:lnTo>
                  <a:pt x="2317" y="1355"/>
                </a:lnTo>
                <a:lnTo>
                  <a:pt x="2216" y="1499"/>
                </a:lnTo>
                <a:lnTo>
                  <a:pt x="2115" y="1421"/>
                </a:lnTo>
                <a:lnTo>
                  <a:pt x="2014" y="1477"/>
                </a:lnTo>
                <a:lnTo>
                  <a:pt x="1913" y="1520"/>
                </a:lnTo>
                <a:lnTo>
                  <a:pt x="1813" y="1499"/>
                </a:lnTo>
                <a:lnTo>
                  <a:pt x="1712" y="1592"/>
                </a:lnTo>
                <a:lnTo>
                  <a:pt x="1611" y="1618"/>
                </a:lnTo>
                <a:lnTo>
                  <a:pt x="1510" y="1592"/>
                </a:lnTo>
                <a:lnTo>
                  <a:pt x="1409" y="1808"/>
                </a:lnTo>
                <a:lnTo>
                  <a:pt x="1309" y="1830"/>
                </a:lnTo>
                <a:lnTo>
                  <a:pt x="1208" y="1853"/>
                </a:lnTo>
                <a:lnTo>
                  <a:pt x="1107" y="1877"/>
                </a:lnTo>
                <a:lnTo>
                  <a:pt x="1006" y="1877"/>
                </a:lnTo>
                <a:lnTo>
                  <a:pt x="905" y="1903"/>
                </a:lnTo>
                <a:lnTo>
                  <a:pt x="806" y="1931"/>
                </a:lnTo>
                <a:lnTo>
                  <a:pt x="705" y="1961"/>
                </a:lnTo>
                <a:lnTo>
                  <a:pt x="604" y="1992"/>
                </a:lnTo>
                <a:lnTo>
                  <a:pt x="504" y="1975"/>
                </a:lnTo>
                <a:lnTo>
                  <a:pt x="403" y="2026"/>
                </a:lnTo>
                <a:lnTo>
                  <a:pt x="302" y="2026"/>
                </a:lnTo>
                <a:lnTo>
                  <a:pt x="201" y="2026"/>
                </a:lnTo>
                <a:lnTo>
                  <a:pt x="100" y="2026"/>
                </a:lnTo>
                <a:lnTo>
                  <a:pt x="0" y="2026"/>
                </a:lnTo>
                <a:lnTo>
                  <a:pt x="0" y="1931"/>
                </a:lnTo>
              </a:path>
            </a:pathLst>
          </a:custGeom>
          <a:solidFill>
            <a:srgbClr val="69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6874" name="Freeform 10"/>
          <p:cNvSpPr>
            <a:spLocks/>
          </p:cNvSpPr>
          <p:nvPr/>
        </p:nvSpPr>
        <p:spPr bwMode="auto">
          <a:xfrm>
            <a:off x="3643313" y="962025"/>
            <a:ext cx="5597525" cy="3067050"/>
          </a:xfrm>
          <a:custGeom>
            <a:avLst/>
            <a:gdLst>
              <a:gd name="T0" fmla="*/ 2147483646 w 3526"/>
              <a:gd name="T1" fmla="*/ 0 h 1932"/>
              <a:gd name="T2" fmla="*/ 2147483646 w 3526"/>
              <a:gd name="T3" fmla="*/ 0 h 1932"/>
              <a:gd name="T4" fmla="*/ 2147483646 w 3526"/>
              <a:gd name="T5" fmla="*/ 0 h 1932"/>
              <a:gd name="T6" fmla="*/ 2147483646 w 3526"/>
              <a:gd name="T7" fmla="*/ 0 h 1932"/>
              <a:gd name="T8" fmla="*/ 2147483646 w 3526"/>
              <a:gd name="T9" fmla="*/ 0 h 1932"/>
              <a:gd name="T10" fmla="*/ 2147483646 w 3526"/>
              <a:gd name="T11" fmla="*/ 0 h 1932"/>
              <a:gd name="T12" fmla="*/ 2147483646 w 3526"/>
              <a:gd name="T13" fmla="*/ 0 h 1932"/>
              <a:gd name="T14" fmla="*/ 2147483646 w 3526"/>
              <a:gd name="T15" fmla="*/ 0 h 1932"/>
              <a:gd name="T16" fmla="*/ 2147483646 w 3526"/>
              <a:gd name="T17" fmla="*/ 0 h 1932"/>
              <a:gd name="T18" fmla="*/ 2147483646 w 3526"/>
              <a:gd name="T19" fmla="*/ 0 h 1932"/>
              <a:gd name="T20" fmla="*/ 2147483646 w 3526"/>
              <a:gd name="T21" fmla="*/ 0 h 1932"/>
              <a:gd name="T22" fmla="*/ 2147483646 w 3526"/>
              <a:gd name="T23" fmla="*/ 0 h 1932"/>
              <a:gd name="T24" fmla="*/ 2147483646 w 3526"/>
              <a:gd name="T25" fmla="*/ 0 h 1932"/>
              <a:gd name="T26" fmla="*/ 2147483646 w 3526"/>
              <a:gd name="T27" fmla="*/ 0 h 1932"/>
              <a:gd name="T28" fmla="*/ 2147483646 w 3526"/>
              <a:gd name="T29" fmla="*/ 0 h 1932"/>
              <a:gd name="T30" fmla="*/ 2147483646 w 3526"/>
              <a:gd name="T31" fmla="*/ 0 h 1932"/>
              <a:gd name="T32" fmla="*/ 2147483646 w 3526"/>
              <a:gd name="T33" fmla="*/ 0 h 1932"/>
              <a:gd name="T34" fmla="*/ 2147483646 w 3526"/>
              <a:gd name="T35" fmla="*/ 0 h 1932"/>
              <a:gd name="T36" fmla="*/ 2147483646 w 3526"/>
              <a:gd name="T37" fmla="*/ 0 h 1932"/>
              <a:gd name="T38" fmla="*/ 2147483646 w 3526"/>
              <a:gd name="T39" fmla="*/ 0 h 1932"/>
              <a:gd name="T40" fmla="*/ 2147483646 w 3526"/>
              <a:gd name="T41" fmla="*/ 2147483646 h 1932"/>
              <a:gd name="T42" fmla="*/ 2147483646 w 3526"/>
              <a:gd name="T43" fmla="*/ 2147483646 h 1932"/>
              <a:gd name="T44" fmla="*/ 2147483646 w 3526"/>
              <a:gd name="T45" fmla="*/ 2147483646 h 1932"/>
              <a:gd name="T46" fmla="*/ 2147483646 w 3526"/>
              <a:gd name="T47" fmla="*/ 2147483646 h 1932"/>
              <a:gd name="T48" fmla="*/ 2147483646 w 3526"/>
              <a:gd name="T49" fmla="*/ 2147483646 h 1932"/>
              <a:gd name="T50" fmla="*/ 2147483646 w 3526"/>
              <a:gd name="T51" fmla="*/ 2147483646 h 1932"/>
              <a:gd name="T52" fmla="*/ 2147483646 w 3526"/>
              <a:gd name="T53" fmla="*/ 2147483646 h 1932"/>
              <a:gd name="T54" fmla="*/ 2147483646 w 3526"/>
              <a:gd name="T55" fmla="*/ 2147483646 h 1932"/>
              <a:gd name="T56" fmla="*/ 2147483646 w 3526"/>
              <a:gd name="T57" fmla="*/ 2147483646 h 1932"/>
              <a:gd name="T58" fmla="*/ 2147483646 w 3526"/>
              <a:gd name="T59" fmla="*/ 2147483646 h 1932"/>
              <a:gd name="T60" fmla="*/ 2147483646 w 3526"/>
              <a:gd name="T61" fmla="*/ 2147483646 h 1932"/>
              <a:gd name="T62" fmla="*/ 2147483646 w 3526"/>
              <a:gd name="T63" fmla="*/ 2147483646 h 1932"/>
              <a:gd name="T64" fmla="*/ 2147483646 w 3526"/>
              <a:gd name="T65" fmla="*/ 2147483646 h 1932"/>
              <a:gd name="T66" fmla="*/ 2147483646 w 3526"/>
              <a:gd name="T67" fmla="*/ 2147483646 h 1932"/>
              <a:gd name="T68" fmla="*/ 2147483646 w 3526"/>
              <a:gd name="T69" fmla="*/ 2147483646 h 1932"/>
              <a:gd name="T70" fmla="*/ 0 w 3526"/>
              <a:gd name="T71" fmla="*/ 2147483646 h 19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6"/>
              <a:gd name="T109" fmla="*/ 0 h 1932"/>
              <a:gd name="T110" fmla="*/ 3526 w 3526"/>
              <a:gd name="T111" fmla="*/ 1932 h 19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6" h="1932">
                <a:moveTo>
                  <a:pt x="0" y="0"/>
                </a:moveTo>
                <a:lnTo>
                  <a:pt x="100" y="0"/>
                </a:lnTo>
                <a:lnTo>
                  <a:pt x="201" y="0"/>
                </a:lnTo>
                <a:lnTo>
                  <a:pt x="302" y="0"/>
                </a:lnTo>
                <a:lnTo>
                  <a:pt x="403" y="0"/>
                </a:lnTo>
                <a:lnTo>
                  <a:pt x="504" y="0"/>
                </a:lnTo>
                <a:lnTo>
                  <a:pt x="604" y="0"/>
                </a:lnTo>
                <a:lnTo>
                  <a:pt x="705" y="0"/>
                </a:lnTo>
                <a:lnTo>
                  <a:pt x="806" y="0"/>
                </a:lnTo>
                <a:lnTo>
                  <a:pt x="905" y="0"/>
                </a:lnTo>
                <a:lnTo>
                  <a:pt x="1006" y="0"/>
                </a:lnTo>
                <a:lnTo>
                  <a:pt x="1107" y="0"/>
                </a:lnTo>
                <a:lnTo>
                  <a:pt x="1208" y="0"/>
                </a:lnTo>
                <a:lnTo>
                  <a:pt x="1309" y="0"/>
                </a:lnTo>
                <a:lnTo>
                  <a:pt x="1409" y="0"/>
                </a:lnTo>
                <a:lnTo>
                  <a:pt x="1510" y="0"/>
                </a:lnTo>
                <a:lnTo>
                  <a:pt x="1611" y="0"/>
                </a:lnTo>
                <a:lnTo>
                  <a:pt x="1712" y="0"/>
                </a:lnTo>
                <a:lnTo>
                  <a:pt x="1813" y="0"/>
                </a:lnTo>
                <a:lnTo>
                  <a:pt x="1913" y="0"/>
                </a:lnTo>
                <a:lnTo>
                  <a:pt x="2014" y="0"/>
                </a:lnTo>
                <a:lnTo>
                  <a:pt x="2115" y="0"/>
                </a:lnTo>
                <a:lnTo>
                  <a:pt x="2216" y="0"/>
                </a:lnTo>
                <a:lnTo>
                  <a:pt x="2317" y="0"/>
                </a:lnTo>
                <a:lnTo>
                  <a:pt x="2417" y="0"/>
                </a:lnTo>
                <a:lnTo>
                  <a:pt x="2518" y="0"/>
                </a:lnTo>
                <a:lnTo>
                  <a:pt x="2619" y="0"/>
                </a:lnTo>
                <a:lnTo>
                  <a:pt x="2718" y="0"/>
                </a:lnTo>
                <a:lnTo>
                  <a:pt x="2819" y="0"/>
                </a:lnTo>
                <a:lnTo>
                  <a:pt x="2920" y="0"/>
                </a:lnTo>
                <a:lnTo>
                  <a:pt x="3021" y="0"/>
                </a:lnTo>
                <a:lnTo>
                  <a:pt x="3122" y="0"/>
                </a:lnTo>
                <a:lnTo>
                  <a:pt x="3222" y="0"/>
                </a:lnTo>
                <a:lnTo>
                  <a:pt x="3323" y="0"/>
                </a:lnTo>
                <a:lnTo>
                  <a:pt x="3424" y="0"/>
                </a:lnTo>
                <a:lnTo>
                  <a:pt x="3525" y="0"/>
                </a:lnTo>
                <a:lnTo>
                  <a:pt x="3424" y="0"/>
                </a:lnTo>
                <a:lnTo>
                  <a:pt x="3323" y="0"/>
                </a:lnTo>
                <a:lnTo>
                  <a:pt x="3222" y="0"/>
                </a:lnTo>
                <a:lnTo>
                  <a:pt x="3122" y="285"/>
                </a:lnTo>
                <a:lnTo>
                  <a:pt x="3021" y="84"/>
                </a:lnTo>
                <a:lnTo>
                  <a:pt x="2920" y="178"/>
                </a:lnTo>
                <a:lnTo>
                  <a:pt x="2819" y="296"/>
                </a:lnTo>
                <a:lnTo>
                  <a:pt x="2718" y="457"/>
                </a:lnTo>
                <a:lnTo>
                  <a:pt x="2619" y="198"/>
                </a:lnTo>
                <a:lnTo>
                  <a:pt x="2518" y="269"/>
                </a:lnTo>
                <a:lnTo>
                  <a:pt x="2417" y="354"/>
                </a:lnTo>
                <a:lnTo>
                  <a:pt x="2317" y="457"/>
                </a:lnTo>
                <a:lnTo>
                  <a:pt x="2216" y="701"/>
                </a:lnTo>
                <a:lnTo>
                  <a:pt x="2115" y="696"/>
                </a:lnTo>
                <a:lnTo>
                  <a:pt x="2014" y="606"/>
                </a:lnTo>
                <a:lnTo>
                  <a:pt x="1913" y="701"/>
                </a:lnTo>
                <a:lnTo>
                  <a:pt x="1813" y="701"/>
                </a:lnTo>
                <a:lnTo>
                  <a:pt x="1712" y="904"/>
                </a:lnTo>
                <a:lnTo>
                  <a:pt x="1611" y="1124"/>
                </a:lnTo>
                <a:lnTo>
                  <a:pt x="1510" y="1000"/>
                </a:lnTo>
                <a:lnTo>
                  <a:pt x="1409" y="1298"/>
                </a:lnTo>
                <a:lnTo>
                  <a:pt x="1309" y="1298"/>
                </a:lnTo>
                <a:lnTo>
                  <a:pt x="1208" y="1421"/>
                </a:lnTo>
                <a:lnTo>
                  <a:pt x="1107" y="1592"/>
                </a:lnTo>
                <a:lnTo>
                  <a:pt x="1006" y="1592"/>
                </a:lnTo>
                <a:lnTo>
                  <a:pt x="905" y="1647"/>
                </a:lnTo>
                <a:lnTo>
                  <a:pt x="806" y="1712"/>
                </a:lnTo>
                <a:lnTo>
                  <a:pt x="705" y="1748"/>
                </a:lnTo>
                <a:lnTo>
                  <a:pt x="604" y="1787"/>
                </a:lnTo>
                <a:lnTo>
                  <a:pt x="504" y="1787"/>
                </a:lnTo>
                <a:lnTo>
                  <a:pt x="403" y="1853"/>
                </a:lnTo>
                <a:lnTo>
                  <a:pt x="302" y="1877"/>
                </a:lnTo>
                <a:lnTo>
                  <a:pt x="201" y="1877"/>
                </a:lnTo>
                <a:lnTo>
                  <a:pt x="100" y="1903"/>
                </a:lnTo>
                <a:lnTo>
                  <a:pt x="0" y="1931"/>
                </a:lnTo>
                <a:lnTo>
                  <a:pt x="0" y="0"/>
                </a:lnTo>
              </a:path>
            </a:pathLst>
          </a:custGeom>
          <a:solidFill>
            <a:srgbClr val="FFFF9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36875" name="Line 11"/>
          <p:cNvSpPr>
            <a:spLocks noChangeShapeType="1"/>
          </p:cNvSpPr>
          <p:nvPr/>
        </p:nvSpPr>
        <p:spPr bwMode="auto">
          <a:xfrm flipV="1">
            <a:off x="3643313" y="4449763"/>
            <a:ext cx="0" cy="128905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76" name="Freeform 12"/>
          <p:cNvSpPr>
            <a:spLocks/>
          </p:cNvSpPr>
          <p:nvPr/>
        </p:nvSpPr>
        <p:spPr bwMode="auto">
          <a:xfrm>
            <a:off x="3643313" y="3530600"/>
            <a:ext cx="5597525" cy="2209800"/>
          </a:xfrm>
          <a:custGeom>
            <a:avLst/>
            <a:gdLst>
              <a:gd name="T0" fmla="*/ 0 w 3526"/>
              <a:gd name="T1" fmla="*/ 2147483646 h 1392"/>
              <a:gd name="T2" fmla="*/ 2147483646 w 3526"/>
              <a:gd name="T3" fmla="*/ 2147483646 h 1392"/>
              <a:gd name="T4" fmla="*/ 2147483646 w 3526"/>
              <a:gd name="T5" fmla="*/ 2147483646 h 1392"/>
              <a:gd name="T6" fmla="*/ 2147483646 w 3526"/>
              <a:gd name="T7" fmla="*/ 2147483646 h 1392"/>
              <a:gd name="T8" fmla="*/ 2147483646 w 3526"/>
              <a:gd name="T9" fmla="*/ 2147483646 h 1392"/>
              <a:gd name="T10" fmla="*/ 2147483646 w 3526"/>
              <a:gd name="T11" fmla="*/ 2147483646 h 1392"/>
              <a:gd name="T12" fmla="*/ 2147483646 w 3526"/>
              <a:gd name="T13" fmla="*/ 2147483646 h 1392"/>
              <a:gd name="T14" fmla="*/ 2147483646 w 3526"/>
              <a:gd name="T15" fmla="*/ 2147483646 h 1392"/>
              <a:gd name="T16" fmla="*/ 2147483646 w 3526"/>
              <a:gd name="T17" fmla="*/ 2147483646 h 1392"/>
              <a:gd name="T18" fmla="*/ 2147483646 w 3526"/>
              <a:gd name="T19" fmla="*/ 2147483646 h 1392"/>
              <a:gd name="T20" fmla="*/ 2147483646 w 3526"/>
              <a:gd name="T21" fmla="*/ 2147483646 h 1392"/>
              <a:gd name="T22" fmla="*/ 2147483646 w 3526"/>
              <a:gd name="T23" fmla="*/ 2147483646 h 1392"/>
              <a:gd name="T24" fmla="*/ 2147483646 w 3526"/>
              <a:gd name="T25" fmla="*/ 2147483646 h 1392"/>
              <a:gd name="T26" fmla="*/ 2147483646 w 3526"/>
              <a:gd name="T27" fmla="*/ 2147483646 h 1392"/>
              <a:gd name="T28" fmla="*/ 2147483646 w 3526"/>
              <a:gd name="T29" fmla="*/ 2147483646 h 1392"/>
              <a:gd name="T30" fmla="*/ 2147483646 w 3526"/>
              <a:gd name="T31" fmla="*/ 2147483646 h 1392"/>
              <a:gd name="T32" fmla="*/ 2147483646 w 3526"/>
              <a:gd name="T33" fmla="*/ 2147483646 h 1392"/>
              <a:gd name="T34" fmla="*/ 2147483646 w 3526"/>
              <a:gd name="T35" fmla="*/ 2147483646 h 1392"/>
              <a:gd name="T36" fmla="*/ 2147483646 w 3526"/>
              <a:gd name="T37" fmla="*/ 2147483646 h 1392"/>
              <a:gd name="T38" fmla="*/ 2147483646 w 3526"/>
              <a:gd name="T39" fmla="*/ 2147483646 h 1392"/>
              <a:gd name="T40" fmla="*/ 2147483646 w 3526"/>
              <a:gd name="T41" fmla="*/ 2147483646 h 1392"/>
              <a:gd name="T42" fmla="*/ 2147483646 w 3526"/>
              <a:gd name="T43" fmla="*/ 2147483646 h 1392"/>
              <a:gd name="T44" fmla="*/ 2147483646 w 3526"/>
              <a:gd name="T45" fmla="*/ 2147483646 h 1392"/>
              <a:gd name="T46" fmla="*/ 2147483646 w 3526"/>
              <a:gd name="T47" fmla="*/ 2147483646 h 1392"/>
              <a:gd name="T48" fmla="*/ 2147483646 w 3526"/>
              <a:gd name="T49" fmla="*/ 2147483646 h 1392"/>
              <a:gd name="T50" fmla="*/ 2147483646 w 3526"/>
              <a:gd name="T51" fmla="*/ 2147483646 h 1392"/>
              <a:gd name="T52" fmla="*/ 2147483646 w 3526"/>
              <a:gd name="T53" fmla="*/ 2147483646 h 1392"/>
              <a:gd name="T54" fmla="*/ 2147483646 w 3526"/>
              <a:gd name="T55" fmla="*/ 2147483646 h 1392"/>
              <a:gd name="T56" fmla="*/ 2147483646 w 3526"/>
              <a:gd name="T57" fmla="*/ 2147483646 h 1392"/>
              <a:gd name="T58" fmla="*/ 2147483646 w 3526"/>
              <a:gd name="T59" fmla="*/ 2147483646 h 1392"/>
              <a:gd name="T60" fmla="*/ 2147483646 w 3526"/>
              <a:gd name="T61" fmla="*/ 2147483646 h 1392"/>
              <a:gd name="T62" fmla="*/ 2147483646 w 3526"/>
              <a:gd name="T63" fmla="*/ 2147483646 h 1392"/>
              <a:gd name="T64" fmla="*/ 2147483646 w 3526"/>
              <a:gd name="T65" fmla="*/ 2147483646 h 1392"/>
              <a:gd name="T66" fmla="*/ 2147483646 w 3526"/>
              <a:gd name="T67" fmla="*/ 2147483646 h 1392"/>
              <a:gd name="T68" fmla="*/ 2147483646 w 3526"/>
              <a:gd name="T69" fmla="*/ 0 h 1392"/>
              <a:gd name="T70" fmla="*/ 2147483646 w 3526"/>
              <a:gd name="T71" fmla="*/ 0 h 1392"/>
              <a:gd name="T72" fmla="*/ 2147483646 w 3526"/>
              <a:gd name="T73" fmla="*/ 2147483646 h 13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6"/>
              <a:gd name="T112" fmla="*/ 0 h 1392"/>
              <a:gd name="T113" fmla="*/ 3526 w 3526"/>
              <a:gd name="T114" fmla="*/ 1392 h 139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6" h="1392">
                <a:moveTo>
                  <a:pt x="0" y="579"/>
                </a:moveTo>
                <a:lnTo>
                  <a:pt x="100" y="606"/>
                </a:lnTo>
                <a:lnTo>
                  <a:pt x="201" y="635"/>
                </a:lnTo>
                <a:lnTo>
                  <a:pt x="302" y="635"/>
                </a:lnTo>
                <a:lnTo>
                  <a:pt x="403" y="667"/>
                </a:lnTo>
                <a:lnTo>
                  <a:pt x="504" y="651"/>
                </a:lnTo>
                <a:lnTo>
                  <a:pt x="604" y="667"/>
                </a:lnTo>
                <a:lnTo>
                  <a:pt x="705" y="651"/>
                </a:lnTo>
                <a:lnTo>
                  <a:pt x="806" y="651"/>
                </a:lnTo>
                <a:lnTo>
                  <a:pt x="905" y="635"/>
                </a:lnTo>
                <a:lnTo>
                  <a:pt x="1006" y="621"/>
                </a:lnTo>
                <a:lnTo>
                  <a:pt x="1107" y="621"/>
                </a:lnTo>
                <a:lnTo>
                  <a:pt x="1208" y="606"/>
                </a:lnTo>
                <a:lnTo>
                  <a:pt x="1309" y="593"/>
                </a:lnTo>
                <a:lnTo>
                  <a:pt x="1409" y="579"/>
                </a:lnTo>
                <a:lnTo>
                  <a:pt x="1510" y="542"/>
                </a:lnTo>
                <a:lnTo>
                  <a:pt x="1611" y="542"/>
                </a:lnTo>
                <a:lnTo>
                  <a:pt x="1712" y="507"/>
                </a:lnTo>
                <a:lnTo>
                  <a:pt x="1813" y="485"/>
                </a:lnTo>
                <a:lnTo>
                  <a:pt x="1913" y="475"/>
                </a:lnTo>
                <a:lnTo>
                  <a:pt x="2014" y="445"/>
                </a:lnTo>
                <a:lnTo>
                  <a:pt x="2115" y="426"/>
                </a:lnTo>
                <a:lnTo>
                  <a:pt x="2216" y="426"/>
                </a:lnTo>
                <a:lnTo>
                  <a:pt x="2317" y="382"/>
                </a:lnTo>
                <a:lnTo>
                  <a:pt x="2417" y="272"/>
                </a:lnTo>
                <a:lnTo>
                  <a:pt x="2518" y="259"/>
                </a:lnTo>
                <a:lnTo>
                  <a:pt x="2619" y="259"/>
                </a:lnTo>
                <a:lnTo>
                  <a:pt x="2718" y="246"/>
                </a:lnTo>
                <a:lnTo>
                  <a:pt x="2819" y="200"/>
                </a:lnTo>
                <a:lnTo>
                  <a:pt x="2920" y="200"/>
                </a:lnTo>
                <a:lnTo>
                  <a:pt x="3021" y="158"/>
                </a:lnTo>
                <a:lnTo>
                  <a:pt x="3122" y="148"/>
                </a:lnTo>
                <a:lnTo>
                  <a:pt x="3222" y="102"/>
                </a:lnTo>
                <a:lnTo>
                  <a:pt x="3323" y="61"/>
                </a:lnTo>
                <a:lnTo>
                  <a:pt x="3424" y="0"/>
                </a:lnTo>
                <a:lnTo>
                  <a:pt x="3525" y="0"/>
                </a:lnTo>
                <a:lnTo>
                  <a:pt x="3525" y="1391"/>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77" name="Line 13"/>
          <p:cNvSpPr>
            <a:spLocks noChangeShapeType="1"/>
          </p:cNvSpPr>
          <p:nvPr/>
        </p:nvSpPr>
        <p:spPr bwMode="auto">
          <a:xfrm>
            <a:off x="3643313" y="4449763"/>
            <a:ext cx="25400"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78" name="Freeform 14"/>
          <p:cNvSpPr>
            <a:spLocks/>
          </p:cNvSpPr>
          <p:nvPr/>
        </p:nvSpPr>
        <p:spPr bwMode="auto">
          <a:xfrm>
            <a:off x="3643313" y="3430588"/>
            <a:ext cx="5597525" cy="1109662"/>
          </a:xfrm>
          <a:custGeom>
            <a:avLst/>
            <a:gdLst>
              <a:gd name="T0" fmla="*/ 0 w 3526"/>
              <a:gd name="T1" fmla="*/ 2147483646 h 699"/>
              <a:gd name="T2" fmla="*/ 2147483646 w 3526"/>
              <a:gd name="T3" fmla="*/ 2147483646 h 699"/>
              <a:gd name="T4" fmla="*/ 2147483646 w 3526"/>
              <a:gd name="T5" fmla="*/ 2147483646 h 699"/>
              <a:gd name="T6" fmla="*/ 2147483646 w 3526"/>
              <a:gd name="T7" fmla="*/ 2147483646 h 699"/>
              <a:gd name="T8" fmla="*/ 2147483646 w 3526"/>
              <a:gd name="T9" fmla="*/ 2147483646 h 699"/>
              <a:gd name="T10" fmla="*/ 2147483646 w 3526"/>
              <a:gd name="T11" fmla="*/ 2147483646 h 699"/>
              <a:gd name="T12" fmla="*/ 2147483646 w 3526"/>
              <a:gd name="T13" fmla="*/ 2147483646 h 699"/>
              <a:gd name="T14" fmla="*/ 2147483646 w 3526"/>
              <a:gd name="T15" fmla="*/ 2147483646 h 699"/>
              <a:gd name="T16" fmla="*/ 2147483646 w 3526"/>
              <a:gd name="T17" fmla="*/ 2147483646 h 699"/>
              <a:gd name="T18" fmla="*/ 2147483646 w 3526"/>
              <a:gd name="T19" fmla="*/ 2147483646 h 699"/>
              <a:gd name="T20" fmla="*/ 2147483646 w 3526"/>
              <a:gd name="T21" fmla="*/ 2147483646 h 699"/>
              <a:gd name="T22" fmla="*/ 2147483646 w 3526"/>
              <a:gd name="T23" fmla="*/ 2147483646 h 699"/>
              <a:gd name="T24" fmla="*/ 2147483646 w 3526"/>
              <a:gd name="T25" fmla="*/ 2147483646 h 699"/>
              <a:gd name="T26" fmla="*/ 2147483646 w 3526"/>
              <a:gd name="T27" fmla="*/ 2147483646 h 699"/>
              <a:gd name="T28" fmla="*/ 2147483646 w 3526"/>
              <a:gd name="T29" fmla="*/ 2147483646 h 699"/>
              <a:gd name="T30" fmla="*/ 2147483646 w 3526"/>
              <a:gd name="T31" fmla="*/ 2147483646 h 699"/>
              <a:gd name="T32" fmla="*/ 2147483646 w 3526"/>
              <a:gd name="T33" fmla="*/ 2147483646 h 699"/>
              <a:gd name="T34" fmla="*/ 2147483646 w 3526"/>
              <a:gd name="T35" fmla="*/ 2147483646 h 699"/>
              <a:gd name="T36" fmla="*/ 2147483646 w 3526"/>
              <a:gd name="T37" fmla="*/ 2147483646 h 699"/>
              <a:gd name="T38" fmla="*/ 2147483646 w 3526"/>
              <a:gd name="T39" fmla="*/ 2147483646 h 699"/>
              <a:gd name="T40" fmla="*/ 2147483646 w 3526"/>
              <a:gd name="T41" fmla="*/ 2147483646 h 699"/>
              <a:gd name="T42" fmla="*/ 2147483646 w 3526"/>
              <a:gd name="T43" fmla="*/ 2147483646 h 699"/>
              <a:gd name="T44" fmla="*/ 2147483646 w 3526"/>
              <a:gd name="T45" fmla="*/ 2147483646 h 699"/>
              <a:gd name="T46" fmla="*/ 2147483646 w 3526"/>
              <a:gd name="T47" fmla="*/ 2147483646 h 699"/>
              <a:gd name="T48" fmla="*/ 2147483646 w 3526"/>
              <a:gd name="T49" fmla="*/ 2147483646 h 699"/>
              <a:gd name="T50" fmla="*/ 2147483646 w 3526"/>
              <a:gd name="T51" fmla="*/ 2147483646 h 699"/>
              <a:gd name="T52" fmla="*/ 2147483646 w 3526"/>
              <a:gd name="T53" fmla="*/ 2147483646 h 699"/>
              <a:gd name="T54" fmla="*/ 2147483646 w 3526"/>
              <a:gd name="T55" fmla="*/ 2147483646 h 699"/>
              <a:gd name="T56" fmla="*/ 2147483646 w 3526"/>
              <a:gd name="T57" fmla="*/ 2147483646 h 699"/>
              <a:gd name="T58" fmla="*/ 2147483646 w 3526"/>
              <a:gd name="T59" fmla="*/ 2147483646 h 699"/>
              <a:gd name="T60" fmla="*/ 2147483646 w 3526"/>
              <a:gd name="T61" fmla="*/ 2147483646 h 699"/>
              <a:gd name="T62" fmla="*/ 2147483646 w 3526"/>
              <a:gd name="T63" fmla="*/ 2147483646 h 699"/>
              <a:gd name="T64" fmla="*/ 2147483646 w 3526"/>
              <a:gd name="T65" fmla="*/ 2147483646 h 699"/>
              <a:gd name="T66" fmla="*/ 2147483646 w 3526"/>
              <a:gd name="T67" fmla="*/ 2147483646 h 699"/>
              <a:gd name="T68" fmla="*/ 2147483646 w 3526"/>
              <a:gd name="T69" fmla="*/ 2147483646 h 699"/>
              <a:gd name="T70" fmla="*/ 2147483646 w 3526"/>
              <a:gd name="T71" fmla="*/ 0 h 699"/>
              <a:gd name="T72" fmla="*/ 2147483646 w 3526"/>
              <a:gd name="T73" fmla="*/ 2147483646 h 6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6"/>
              <a:gd name="T112" fmla="*/ 0 h 699"/>
              <a:gd name="T113" fmla="*/ 3526 w 3526"/>
              <a:gd name="T114" fmla="*/ 699 h 6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6" h="699">
                <a:moveTo>
                  <a:pt x="0" y="642"/>
                </a:moveTo>
                <a:lnTo>
                  <a:pt x="100" y="669"/>
                </a:lnTo>
                <a:lnTo>
                  <a:pt x="201" y="669"/>
                </a:lnTo>
                <a:lnTo>
                  <a:pt x="302" y="698"/>
                </a:lnTo>
                <a:lnTo>
                  <a:pt x="403" y="698"/>
                </a:lnTo>
                <a:lnTo>
                  <a:pt x="504" y="698"/>
                </a:lnTo>
                <a:lnTo>
                  <a:pt x="604" y="698"/>
                </a:lnTo>
                <a:lnTo>
                  <a:pt x="705" y="698"/>
                </a:lnTo>
                <a:lnTo>
                  <a:pt x="806" y="684"/>
                </a:lnTo>
                <a:lnTo>
                  <a:pt x="905" y="669"/>
                </a:lnTo>
                <a:lnTo>
                  <a:pt x="1006" y="656"/>
                </a:lnTo>
                <a:lnTo>
                  <a:pt x="1107" y="642"/>
                </a:lnTo>
                <a:lnTo>
                  <a:pt x="1208" y="642"/>
                </a:lnTo>
                <a:lnTo>
                  <a:pt x="1309" y="617"/>
                </a:lnTo>
                <a:lnTo>
                  <a:pt x="1409" y="617"/>
                </a:lnTo>
                <a:lnTo>
                  <a:pt x="1510" y="570"/>
                </a:lnTo>
                <a:lnTo>
                  <a:pt x="1611" y="570"/>
                </a:lnTo>
                <a:lnTo>
                  <a:pt x="1712" y="538"/>
                </a:lnTo>
                <a:lnTo>
                  <a:pt x="1813" y="508"/>
                </a:lnTo>
                <a:lnTo>
                  <a:pt x="1913" y="508"/>
                </a:lnTo>
                <a:lnTo>
                  <a:pt x="2014" y="471"/>
                </a:lnTo>
                <a:lnTo>
                  <a:pt x="2115" y="453"/>
                </a:lnTo>
                <a:lnTo>
                  <a:pt x="2216" y="453"/>
                </a:lnTo>
                <a:lnTo>
                  <a:pt x="2317" y="335"/>
                </a:lnTo>
                <a:lnTo>
                  <a:pt x="2417" y="298"/>
                </a:lnTo>
                <a:lnTo>
                  <a:pt x="2518" y="286"/>
                </a:lnTo>
                <a:lnTo>
                  <a:pt x="2619" y="275"/>
                </a:lnTo>
                <a:lnTo>
                  <a:pt x="2718" y="275"/>
                </a:lnTo>
                <a:lnTo>
                  <a:pt x="2819" y="237"/>
                </a:lnTo>
                <a:lnTo>
                  <a:pt x="2920" y="201"/>
                </a:lnTo>
                <a:lnTo>
                  <a:pt x="3021" y="183"/>
                </a:lnTo>
                <a:lnTo>
                  <a:pt x="3122" y="174"/>
                </a:lnTo>
                <a:lnTo>
                  <a:pt x="3222" y="92"/>
                </a:lnTo>
                <a:lnTo>
                  <a:pt x="3323" y="77"/>
                </a:lnTo>
                <a:lnTo>
                  <a:pt x="3424" y="11"/>
                </a:lnTo>
                <a:lnTo>
                  <a:pt x="3525" y="0"/>
                </a:lnTo>
                <a:lnTo>
                  <a:pt x="3525" y="63"/>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79" name="Line 15"/>
          <p:cNvSpPr>
            <a:spLocks noChangeShapeType="1"/>
          </p:cNvSpPr>
          <p:nvPr/>
        </p:nvSpPr>
        <p:spPr bwMode="auto">
          <a:xfrm flipV="1">
            <a:off x="3643313" y="4300538"/>
            <a:ext cx="0" cy="149225"/>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0" name="Freeform 16"/>
          <p:cNvSpPr>
            <a:spLocks/>
          </p:cNvSpPr>
          <p:nvPr/>
        </p:nvSpPr>
        <p:spPr bwMode="auto">
          <a:xfrm>
            <a:off x="3643313" y="3067050"/>
            <a:ext cx="5597525" cy="1306513"/>
          </a:xfrm>
          <a:custGeom>
            <a:avLst/>
            <a:gdLst>
              <a:gd name="T0" fmla="*/ 0 w 3526"/>
              <a:gd name="T1" fmla="*/ 2147483646 h 823"/>
              <a:gd name="T2" fmla="*/ 2147483646 w 3526"/>
              <a:gd name="T3" fmla="*/ 2147483646 h 823"/>
              <a:gd name="T4" fmla="*/ 2147483646 w 3526"/>
              <a:gd name="T5" fmla="*/ 2147483646 h 823"/>
              <a:gd name="T6" fmla="*/ 2147483646 w 3526"/>
              <a:gd name="T7" fmla="*/ 2147483646 h 823"/>
              <a:gd name="T8" fmla="*/ 2147483646 w 3526"/>
              <a:gd name="T9" fmla="*/ 2147483646 h 823"/>
              <a:gd name="T10" fmla="*/ 2147483646 w 3526"/>
              <a:gd name="T11" fmla="*/ 2147483646 h 823"/>
              <a:gd name="T12" fmla="*/ 2147483646 w 3526"/>
              <a:gd name="T13" fmla="*/ 2147483646 h 823"/>
              <a:gd name="T14" fmla="*/ 2147483646 w 3526"/>
              <a:gd name="T15" fmla="*/ 2147483646 h 823"/>
              <a:gd name="T16" fmla="*/ 2147483646 w 3526"/>
              <a:gd name="T17" fmla="*/ 2147483646 h 823"/>
              <a:gd name="T18" fmla="*/ 2147483646 w 3526"/>
              <a:gd name="T19" fmla="*/ 2147483646 h 823"/>
              <a:gd name="T20" fmla="*/ 2147483646 w 3526"/>
              <a:gd name="T21" fmla="*/ 2147483646 h 823"/>
              <a:gd name="T22" fmla="*/ 2147483646 w 3526"/>
              <a:gd name="T23" fmla="*/ 2147483646 h 823"/>
              <a:gd name="T24" fmla="*/ 2147483646 w 3526"/>
              <a:gd name="T25" fmla="*/ 2147483646 h 823"/>
              <a:gd name="T26" fmla="*/ 2147483646 w 3526"/>
              <a:gd name="T27" fmla="*/ 2147483646 h 823"/>
              <a:gd name="T28" fmla="*/ 2147483646 w 3526"/>
              <a:gd name="T29" fmla="*/ 2147483646 h 823"/>
              <a:gd name="T30" fmla="*/ 2147483646 w 3526"/>
              <a:gd name="T31" fmla="*/ 2147483646 h 823"/>
              <a:gd name="T32" fmla="*/ 2147483646 w 3526"/>
              <a:gd name="T33" fmla="*/ 2147483646 h 823"/>
              <a:gd name="T34" fmla="*/ 2147483646 w 3526"/>
              <a:gd name="T35" fmla="*/ 2147483646 h 823"/>
              <a:gd name="T36" fmla="*/ 2147483646 w 3526"/>
              <a:gd name="T37" fmla="*/ 2147483646 h 823"/>
              <a:gd name="T38" fmla="*/ 2147483646 w 3526"/>
              <a:gd name="T39" fmla="*/ 2147483646 h 823"/>
              <a:gd name="T40" fmla="*/ 2147483646 w 3526"/>
              <a:gd name="T41" fmla="*/ 2147483646 h 823"/>
              <a:gd name="T42" fmla="*/ 2147483646 w 3526"/>
              <a:gd name="T43" fmla="*/ 2147483646 h 823"/>
              <a:gd name="T44" fmla="*/ 2147483646 w 3526"/>
              <a:gd name="T45" fmla="*/ 2147483646 h 823"/>
              <a:gd name="T46" fmla="*/ 2147483646 w 3526"/>
              <a:gd name="T47" fmla="*/ 2147483646 h 823"/>
              <a:gd name="T48" fmla="*/ 2147483646 w 3526"/>
              <a:gd name="T49" fmla="*/ 2147483646 h 823"/>
              <a:gd name="T50" fmla="*/ 2147483646 w 3526"/>
              <a:gd name="T51" fmla="*/ 2147483646 h 823"/>
              <a:gd name="T52" fmla="*/ 2147483646 w 3526"/>
              <a:gd name="T53" fmla="*/ 2147483646 h 823"/>
              <a:gd name="T54" fmla="*/ 2147483646 w 3526"/>
              <a:gd name="T55" fmla="*/ 2147483646 h 823"/>
              <a:gd name="T56" fmla="*/ 2147483646 w 3526"/>
              <a:gd name="T57" fmla="*/ 2147483646 h 823"/>
              <a:gd name="T58" fmla="*/ 2147483646 w 3526"/>
              <a:gd name="T59" fmla="*/ 2147483646 h 823"/>
              <a:gd name="T60" fmla="*/ 2147483646 w 3526"/>
              <a:gd name="T61" fmla="*/ 2147483646 h 823"/>
              <a:gd name="T62" fmla="*/ 2147483646 w 3526"/>
              <a:gd name="T63" fmla="*/ 2147483646 h 823"/>
              <a:gd name="T64" fmla="*/ 2147483646 w 3526"/>
              <a:gd name="T65" fmla="*/ 2147483646 h 823"/>
              <a:gd name="T66" fmla="*/ 2147483646 w 3526"/>
              <a:gd name="T67" fmla="*/ 2147483646 h 823"/>
              <a:gd name="T68" fmla="*/ 2147483646 w 3526"/>
              <a:gd name="T69" fmla="*/ 2147483646 h 823"/>
              <a:gd name="T70" fmla="*/ 2147483646 w 3526"/>
              <a:gd name="T71" fmla="*/ 0 h 823"/>
              <a:gd name="T72" fmla="*/ 2147483646 w 3526"/>
              <a:gd name="T73" fmla="*/ 2147483646 h 8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6"/>
              <a:gd name="T112" fmla="*/ 0 h 823"/>
              <a:gd name="T113" fmla="*/ 3526 w 3526"/>
              <a:gd name="T114" fmla="*/ 823 h 8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6" h="823">
                <a:moveTo>
                  <a:pt x="0" y="777"/>
                </a:moveTo>
                <a:lnTo>
                  <a:pt x="100" y="822"/>
                </a:lnTo>
                <a:lnTo>
                  <a:pt x="201" y="822"/>
                </a:lnTo>
                <a:lnTo>
                  <a:pt x="302" y="822"/>
                </a:lnTo>
                <a:lnTo>
                  <a:pt x="403" y="822"/>
                </a:lnTo>
                <a:lnTo>
                  <a:pt x="504" y="799"/>
                </a:lnTo>
                <a:lnTo>
                  <a:pt x="604" y="822"/>
                </a:lnTo>
                <a:lnTo>
                  <a:pt x="705" y="799"/>
                </a:lnTo>
                <a:lnTo>
                  <a:pt x="806" y="777"/>
                </a:lnTo>
                <a:lnTo>
                  <a:pt x="905" y="777"/>
                </a:lnTo>
                <a:lnTo>
                  <a:pt x="1006" y="757"/>
                </a:lnTo>
                <a:lnTo>
                  <a:pt x="1107" y="737"/>
                </a:lnTo>
                <a:lnTo>
                  <a:pt x="1208" y="737"/>
                </a:lnTo>
                <a:lnTo>
                  <a:pt x="1309" y="718"/>
                </a:lnTo>
                <a:lnTo>
                  <a:pt x="1409" y="700"/>
                </a:lnTo>
                <a:lnTo>
                  <a:pt x="1510" y="635"/>
                </a:lnTo>
                <a:lnTo>
                  <a:pt x="1611" y="649"/>
                </a:lnTo>
                <a:lnTo>
                  <a:pt x="1712" y="605"/>
                </a:lnTo>
                <a:lnTo>
                  <a:pt x="1813" y="577"/>
                </a:lnTo>
                <a:lnTo>
                  <a:pt x="1913" y="577"/>
                </a:lnTo>
                <a:lnTo>
                  <a:pt x="2014" y="440"/>
                </a:lnTo>
                <a:lnTo>
                  <a:pt x="2115" y="440"/>
                </a:lnTo>
                <a:lnTo>
                  <a:pt x="2216" y="440"/>
                </a:lnTo>
                <a:lnTo>
                  <a:pt x="2317" y="403"/>
                </a:lnTo>
                <a:lnTo>
                  <a:pt x="2417" y="321"/>
                </a:lnTo>
                <a:lnTo>
                  <a:pt x="2518" y="321"/>
                </a:lnTo>
                <a:lnTo>
                  <a:pt x="2619" y="321"/>
                </a:lnTo>
                <a:lnTo>
                  <a:pt x="2718" y="321"/>
                </a:lnTo>
                <a:lnTo>
                  <a:pt x="2819" y="229"/>
                </a:lnTo>
                <a:lnTo>
                  <a:pt x="2920" y="229"/>
                </a:lnTo>
                <a:lnTo>
                  <a:pt x="3021" y="216"/>
                </a:lnTo>
                <a:lnTo>
                  <a:pt x="3122" y="194"/>
                </a:lnTo>
                <a:lnTo>
                  <a:pt x="3222" y="112"/>
                </a:lnTo>
                <a:lnTo>
                  <a:pt x="3323" y="112"/>
                </a:lnTo>
                <a:lnTo>
                  <a:pt x="3424" y="14"/>
                </a:lnTo>
                <a:lnTo>
                  <a:pt x="3525" y="0"/>
                </a:lnTo>
                <a:lnTo>
                  <a:pt x="3525" y="229"/>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81" name="Line 17"/>
          <p:cNvSpPr>
            <a:spLocks noChangeShapeType="1"/>
          </p:cNvSpPr>
          <p:nvPr/>
        </p:nvSpPr>
        <p:spPr bwMode="auto">
          <a:xfrm flipV="1">
            <a:off x="3643313" y="4178300"/>
            <a:ext cx="0" cy="122238"/>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2" name="Freeform 18"/>
          <p:cNvSpPr>
            <a:spLocks/>
          </p:cNvSpPr>
          <p:nvPr/>
        </p:nvSpPr>
        <p:spPr bwMode="auto">
          <a:xfrm>
            <a:off x="3643313" y="2333625"/>
            <a:ext cx="5597525" cy="1846263"/>
          </a:xfrm>
          <a:custGeom>
            <a:avLst/>
            <a:gdLst>
              <a:gd name="T0" fmla="*/ 0 w 3526"/>
              <a:gd name="T1" fmla="*/ 2147483646 h 1163"/>
              <a:gd name="T2" fmla="*/ 2147483646 w 3526"/>
              <a:gd name="T3" fmla="*/ 2147483646 h 1163"/>
              <a:gd name="T4" fmla="*/ 2147483646 w 3526"/>
              <a:gd name="T5" fmla="*/ 2147483646 h 1163"/>
              <a:gd name="T6" fmla="*/ 2147483646 w 3526"/>
              <a:gd name="T7" fmla="*/ 2147483646 h 1163"/>
              <a:gd name="T8" fmla="*/ 2147483646 w 3526"/>
              <a:gd name="T9" fmla="*/ 2147483646 h 1163"/>
              <a:gd name="T10" fmla="*/ 2147483646 w 3526"/>
              <a:gd name="T11" fmla="*/ 2147483646 h 1163"/>
              <a:gd name="T12" fmla="*/ 2147483646 w 3526"/>
              <a:gd name="T13" fmla="*/ 2147483646 h 1163"/>
              <a:gd name="T14" fmla="*/ 2147483646 w 3526"/>
              <a:gd name="T15" fmla="*/ 2147483646 h 1163"/>
              <a:gd name="T16" fmla="*/ 2147483646 w 3526"/>
              <a:gd name="T17" fmla="*/ 2147483646 h 1163"/>
              <a:gd name="T18" fmla="*/ 2147483646 w 3526"/>
              <a:gd name="T19" fmla="*/ 2147483646 h 1163"/>
              <a:gd name="T20" fmla="*/ 2147483646 w 3526"/>
              <a:gd name="T21" fmla="*/ 2147483646 h 1163"/>
              <a:gd name="T22" fmla="*/ 2147483646 w 3526"/>
              <a:gd name="T23" fmla="*/ 2147483646 h 1163"/>
              <a:gd name="T24" fmla="*/ 2147483646 w 3526"/>
              <a:gd name="T25" fmla="*/ 2147483646 h 1163"/>
              <a:gd name="T26" fmla="*/ 2147483646 w 3526"/>
              <a:gd name="T27" fmla="*/ 2147483646 h 1163"/>
              <a:gd name="T28" fmla="*/ 2147483646 w 3526"/>
              <a:gd name="T29" fmla="*/ 2147483646 h 1163"/>
              <a:gd name="T30" fmla="*/ 2147483646 w 3526"/>
              <a:gd name="T31" fmla="*/ 2147483646 h 1163"/>
              <a:gd name="T32" fmla="*/ 2147483646 w 3526"/>
              <a:gd name="T33" fmla="*/ 2147483646 h 1163"/>
              <a:gd name="T34" fmla="*/ 2147483646 w 3526"/>
              <a:gd name="T35" fmla="*/ 2147483646 h 1163"/>
              <a:gd name="T36" fmla="*/ 2147483646 w 3526"/>
              <a:gd name="T37" fmla="*/ 2147483646 h 1163"/>
              <a:gd name="T38" fmla="*/ 2147483646 w 3526"/>
              <a:gd name="T39" fmla="*/ 2147483646 h 1163"/>
              <a:gd name="T40" fmla="*/ 2147483646 w 3526"/>
              <a:gd name="T41" fmla="*/ 2147483646 h 1163"/>
              <a:gd name="T42" fmla="*/ 2147483646 w 3526"/>
              <a:gd name="T43" fmla="*/ 2147483646 h 1163"/>
              <a:gd name="T44" fmla="*/ 2147483646 w 3526"/>
              <a:gd name="T45" fmla="*/ 2147483646 h 1163"/>
              <a:gd name="T46" fmla="*/ 2147483646 w 3526"/>
              <a:gd name="T47" fmla="*/ 2147483646 h 1163"/>
              <a:gd name="T48" fmla="*/ 2147483646 w 3526"/>
              <a:gd name="T49" fmla="*/ 2147483646 h 1163"/>
              <a:gd name="T50" fmla="*/ 2147483646 w 3526"/>
              <a:gd name="T51" fmla="*/ 2147483646 h 1163"/>
              <a:gd name="T52" fmla="*/ 2147483646 w 3526"/>
              <a:gd name="T53" fmla="*/ 2147483646 h 1163"/>
              <a:gd name="T54" fmla="*/ 2147483646 w 3526"/>
              <a:gd name="T55" fmla="*/ 2147483646 h 1163"/>
              <a:gd name="T56" fmla="*/ 2147483646 w 3526"/>
              <a:gd name="T57" fmla="*/ 2147483646 h 1163"/>
              <a:gd name="T58" fmla="*/ 2147483646 w 3526"/>
              <a:gd name="T59" fmla="*/ 2147483646 h 1163"/>
              <a:gd name="T60" fmla="*/ 2147483646 w 3526"/>
              <a:gd name="T61" fmla="*/ 2147483646 h 1163"/>
              <a:gd name="T62" fmla="*/ 2147483646 w 3526"/>
              <a:gd name="T63" fmla="*/ 2147483646 h 1163"/>
              <a:gd name="T64" fmla="*/ 2147483646 w 3526"/>
              <a:gd name="T65" fmla="*/ 2147483646 h 1163"/>
              <a:gd name="T66" fmla="*/ 2147483646 w 3526"/>
              <a:gd name="T67" fmla="*/ 2147483646 h 1163"/>
              <a:gd name="T68" fmla="*/ 2147483646 w 3526"/>
              <a:gd name="T69" fmla="*/ 0 h 1163"/>
              <a:gd name="T70" fmla="*/ 2147483646 w 3526"/>
              <a:gd name="T71" fmla="*/ 2147483646 h 1163"/>
              <a:gd name="T72" fmla="*/ 2147483646 w 3526"/>
              <a:gd name="T73" fmla="*/ 2147483646 h 116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6"/>
              <a:gd name="T112" fmla="*/ 0 h 1163"/>
              <a:gd name="T113" fmla="*/ 3526 w 3526"/>
              <a:gd name="T114" fmla="*/ 1163 h 116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6" h="1163">
                <a:moveTo>
                  <a:pt x="0" y="1162"/>
                </a:moveTo>
                <a:lnTo>
                  <a:pt x="100" y="1162"/>
                </a:lnTo>
                <a:lnTo>
                  <a:pt x="201" y="1162"/>
                </a:lnTo>
                <a:lnTo>
                  <a:pt x="302" y="1162"/>
                </a:lnTo>
                <a:lnTo>
                  <a:pt x="403" y="1162"/>
                </a:lnTo>
                <a:lnTo>
                  <a:pt x="504" y="1111"/>
                </a:lnTo>
                <a:lnTo>
                  <a:pt x="604" y="1128"/>
                </a:lnTo>
                <a:lnTo>
                  <a:pt x="705" y="1097"/>
                </a:lnTo>
                <a:lnTo>
                  <a:pt x="806" y="1067"/>
                </a:lnTo>
                <a:lnTo>
                  <a:pt x="905" y="1039"/>
                </a:lnTo>
                <a:lnTo>
                  <a:pt x="1006" y="1013"/>
                </a:lnTo>
                <a:lnTo>
                  <a:pt x="1107" y="1013"/>
                </a:lnTo>
                <a:lnTo>
                  <a:pt x="1208" y="989"/>
                </a:lnTo>
                <a:lnTo>
                  <a:pt x="1309" y="966"/>
                </a:lnTo>
                <a:lnTo>
                  <a:pt x="1409" y="944"/>
                </a:lnTo>
                <a:lnTo>
                  <a:pt x="1510" y="728"/>
                </a:lnTo>
                <a:lnTo>
                  <a:pt x="1611" y="754"/>
                </a:lnTo>
                <a:lnTo>
                  <a:pt x="1712" y="728"/>
                </a:lnTo>
                <a:lnTo>
                  <a:pt x="1813" y="635"/>
                </a:lnTo>
                <a:lnTo>
                  <a:pt x="1913" y="656"/>
                </a:lnTo>
                <a:lnTo>
                  <a:pt x="2014" y="613"/>
                </a:lnTo>
                <a:lnTo>
                  <a:pt x="2115" y="557"/>
                </a:lnTo>
                <a:lnTo>
                  <a:pt x="2216" y="635"/>
                </a:lnTo>
                <a:lnTo>
                  <a:pt x="2317" y="491"/>
                </a:lnTo>
                <a:lnTo>
                  <a:pt x="2417" y="434"/>
                </a:lnTo>
                <a:lnTo>
                  <a:pt x="2518" y="408"/>
                </a:lnTo>
                <a:lnTo>
                  <a:pt x="2619" y="434"/>
                </a:lnTo>
                <a:lnTo>
                  <a:pt x="2718" y="434"/>
                </a:lnTo>
                <a:lnTo>
                  <a:pt x="2819" y="298"/>
                </a:lnTo>
                <a:lnTo>
                  <a:pt x="2920" y="339"/>
                </a:lnTo>
                <a:lnTo>
                  <a:pt x="3021" y="339"/>
                </a:lnTo>
                <a:lnTo>
                  <a:pt x="3122" y="339"/>
                </a:lnTo>
                <a:lnTo>
                  <a:pt x="3222" y="194"/>
                </a:lnTo>
                <a:lnTo>
                  <a:pt x="3323" y="194"/>
                </a:lnTo>
                <a:lnTo>
                  <a:pt x="3424" y="0"/>
                </a:lnTo>
                <a:lnTo>
                  <a:pt x="3525" y="40"/>
                </a:lnTo>
                <a:lnTo>
                  <a:pt x="3525" y="462"/>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83" name="Line 19"/>
          <p:cNvSpPr>
            <a:spLocks noChangeShapeType="1"/>
          </p:cNvSpPr>
          <p:nvPr/>
        </p:nvSpPr>
        <p:spPr bwMode="auto">
          <a:xfrm flipV="1">
            <a:off x="3643313" y="4027488"/>
            <a:ext cx="0" cy="150812"/>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4" name="Freeform 20"/>
          <p:cNvSpPr>
            <a:spLocks/>
          </p:cNvSpPr>
          <p:nvPr/>
        </p:nvSpPr>
        <p:spPr bwMode="auto">
          <a:xfrm>
            <a:off x="3643313" y="962025"/>
            <a:ext cx="5597525" cy="3067050"/>
          </a:xfrm>
          <a:custGeom>
            <a:avLst/>
            <a:gdLst>
              <a:gd name="T0" fmla="*/ 0 w 3526"/>
              <a:gd name="T1" fmla="*/ 2147483646 h 1932"/>
              <a:gd name="T2" fmla="*/ 2147483646 w 3526"/>
              <a:gd name="T3" fmla="*/ 2147483646 h 1932"/>
              <a:gd name="T4" fmla="*/ 2147483646 w 3526"/>
              <a:gd name="T5" fmla="*/ 2147483646 h 1932"/>
              <a:gd name="T6" fmla="*/ 2147483646 w 3526"/>
              <a:gd name="T7" fmla="*/ 2147483646 h 1932"/>
              <a:gd name="T8" fmla="*/ 2147483646 w 3526"/>
              <a:gd name="T9" fmla="*/ 2147483646 h 1932"/>
              <a:gd name="T10" fmla="*/ 2147483646 w 3526"/>
              <a:gd name="T11" fmla="*/ 2147483646 h 1932"/>
              <a:gd name="T12" fmla="*/ 2147483646 w 3526"/>
              <a:gd name="T13" fmla="*/ 2147483646 h 1932"/>
              <a:gd name="T14" fmla="*/ 2147483646 w 3526"/>
              <a:gd name="T15" fmla="*/ 2147483646 h 1932"/>
              <a:gd name="T16" fmla="*/ 2147483646 w 3526"/>
              <a:gd name="T17" fmla="*/ 2147483646 h 1932"/>
              <a:gd name="T18" fmla="*/ 2147483646 w 3526"/>
              <a:gd name="T19" fmla="*/ 2147483646 h 1932"/>
              <a:gd name="T20" fmla="*/ 2147483646 w 3526"/>
              <a:gd name="T21" fmla="*/ 2147483646 h 1932"/>
              <a:gd name="T22" fmla="*/ 2147483646 w 3526"/>
              <a:gd name="T23" fmla="*/ 2147483646 h 1932"/>
              <a:gd name="T24" fmla="*/ 2147483646 w 3526"/>
              <a:gd name="T25" fmla="*/ 2147483646 h 1932"/>
              <a:gd name="T26" fmla="*/ 2147483646 w 3526"/>
              <a:gd name="T27" fmla="*/ 2147483646 h 1932"/>
              <a:gd name="T28" fmla="*/ 2147483646 w 3526"/>
              <a:gd name="T29" fmla="*/ 2147483646 h 1932"/>
              <a:gd name="T30" fmla="*/ 2147483646 w 3526"/>
              <a:gd name="T31" fmla="*/ 2147483646 h 1932"/>
              <a:gd name="T32" fmla="*/ 2147483646 w 3526"/>
              <a:gd name="T33" fmla="*/ 2147483646 h 1932"/>
              <a:gd name="T34" fmla="*/ 2147483646 w 3526"/>
              <a:gd name="T35" fmla="*/ 2147483646 h 1932"/>
              <a:gd name="T36" fmla="*/ 2147483646 w 3526"/>
              <a:gd name="T37" fmla="*/ 2147483646 h 1932"/>
              <a:gd name="T38" fmla="*/ 2147483646 w 3526"/>
              <a:gd name="T39" fmla="*/ 2147483646 h 1932"/>
              <a:gd name="T40" fmla="*/ 2147483646 w 3526"/>
              <a:gd name="T41" fmla="*/ 2147483646 h 1932"/>
              <a:gd name="T42" fmla="*/ 2147483646 w 3526"/>
              <a:gd name="T43" fmla="*/ 2147483646 h 1932"/>
              <a:gd name="T44" fmla="*/ 2147483646 w 3526"/>
              <a:gd name="T45" fmla="*/ 2147483646 h 1932"/>
              <a:gd name="T46" fmla="*/ 2147483646 w 3526"/>
              <a:gd name="T47" fmla="*/ 2147483646 h 1932"/>
              <a:gd name="T48" fmla="*/ 2147483646 w 3526"/>
              <a:gd name="T49" fmla="*/ 2147483646 h 1932"/>
              <a:gd name="T50" fmla="*/ 2147483646 w 3526"/>
              <a:gd name="T51" fmla="*/ 2147483646 h 1932"/>
              <a:gd name="T52" fmla="*/ 2147483646 w 3526"/>
              <a:gd name="T53" fmla="*/ 2147483646 h 1932"/>
              <a:gd name="T54" fmla="*/ 2147483646 w 3526"/>
              <a:gd name="T55" fmla="*/ 2147483646 h 1932"/>
              <a:gd name="T56" fmla="*/ 2147483646 w 3526"/>
              <a:gd name="T57" fmla="*/ 2147483646 h 1932"/>
              <a:gd name="T58" fmla="*/ 2147483646 w 3526"/>
              <a:gd name="T59" fmla="*/ 2147483646 h 1932"/>
              <a:gd name="T60" fmla="*/ 2147483646 w 3526"/>
              <a:gd name="T61" fmla="*/ 2147483646 h 1932"/>
              <a:gd name="T62" fmla="*/ 2147483646 w 3526"/>
              <a:gd name="T63" fmla="*/ 2147483646 h 1932"/>
              <a:gd name="T64" fmla="*/ 2147483646 w 3526"/>
              <a:gd name="T65" fmla="*/ 0 h 1932"/>
              <a:gd name="T66" fmla="*/ 2147483646 w 3526"/>
              <a:gd name="T67" fmla="*/ 0 h 1932"/>
              <a:gd name="T68" fmla="*/ 2147483646 w 3526"/>
              <a:gd name="T69" fmla="*/ 0 h 1932"/>
              <a:gd name="T70" fmla="*/ 2147483646 w 3526"/>
              <a:gd name="T71" fmla="*/ 0 h 1932"/>
              <a:gd name="T72" fmla="*/ 2147483646 w 3526"/>
              <a:gd name="T73" fmla="*/ 2147483646 h 193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6"/>
              <a:gd name="T112" fmla="*/ 0 h 1932"/>
              <a:gd name="T113" fmla="*/ 3526 w 3526"/>
              <a:gd name="T114" fmla="*/ 1932 h 193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6" h="1932">
                <a:moveTo>
                  <a:pt x="0" y="1931"/>
                </a:moveTo>
                <a:lnTo>
                  <a:pt x="100" y="1903"/>
                </a:lnTo>
                <a:lnTo>
                  <a:pt x="201" y="1877"/>
                </a:lnTo>
                <a:lnTo>
                  <a:pt x="302" y="1877"/>
                </a:lnTo>
                <a:lnTo>
                  <a:pt x="403" y="1853"/>
                </a:lnTo>
                <a:lnTo>
                  <a:pt x="504" y="1787"/>
                </a:lnTo>
                <a:lnTo>
                  <a:pt x="604" y="1787"/>
                </a:lnTo>
                <a:lnTo>
                  <a:pt x="705" y="1748"/>
                </a:lnTo>
                <a:lnTo>
                  <a:pt x="806" y="1712"/>
                </a:lnTo>
                <a:lnTo>
                  <a:pt x="905" y="1647"/>
                </a:lnTo>
                <a:lnTo>
                  <a:pt x="1006" y="1592"/>
                </a:lnTo>
                <a:lnTo>
                  <a:pt x="1107" y="1592"/>
                </a:lnTo>
                <a:lnTo>
                  <a:pt x="1208" y="1421"/>
                </a:lnTo>
                <a:lnTo>
                  <a:pt x="1309" y="1298"/>
                </a:lnTo>
                <a:lnTo>
                  <a:pt x="1409" y="1298"/>
                </a:lnTo>
                <a:lnTo>
                  <a:pt x="1510" y="1000"/>
                </a:lnTo>
                <a:lnTo>
                  <a:pt x="1611" y="1124"/>
                </a:lnTo>
                <a:lnTo>
                  <a:pt x="1712" y="904"/>
                </a:lnTo>
                <a:lnTo>
                  <a:pt x="1813" y="701"/>
                </a:lnTo>
                <a:lnTo>
                  <a:pt x="1913" y="701"/>
                </a:lnTo>
                <a:lnTo>
                  <a:pt x="2014" y="606"/>
                </a:lnTo>
                <a:lnTo>
                  <a:pt x="2115" y="696"/>
                </a:lnTo>
                <a:lnTo>
                  <a:pt x="2216" y="701"/>
                </a:lnTo>
                <a:lnTo>
                  <a:pt x="2317" y="457"/>
                </a:lnTo>
                <a:lnTo>
                  <a:pt x="2417" y="354"/>
                </a:lnTo>
                <a:lnTo>
                  <a:pt x="2518" y="269"/>
                </a:lnTo>
                <a:lnTo>
                  <a:pt x="2619" y="198"/>
                </a:lnTo>
                <a:lnTo>
                  <a:pt x="2718" y="457"/>
                </a:lnTo>
                <a:lnTo>
                  <a:pt x="2819" y="296"/>
                </a:lnTo>
                <a:lnTo>
                  <a:pt x="2920" y="178"/>
                </a:lnTo>
                <a:lnTo>
                  <a:pt x="3021" y="84"/>
                </a:lnTo>
                <a:lnTo>
                  <a:pt x="3122" y="285"/>
                </a:lnTo>
                <a:lnTo>
                  <a:pt x="3222" y="0"/>
                </a:lnTo>
                <a:lnTo>
                  <a:pt x="3323" y="0"/>
                </a:lnTo>
                <a:lnTo>
                  <a:pt x="3424" y="0"/>
                </a:lnTo>
                <a:lnTo>
                  <a:pt x="3525" y="0"/>
                </a:lnTo>
                <a:lnTo>
                  <a:pt x="3525" y="904"/>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85" name="Line 21"/>
          <p:cNvSpPr>
            <a:spLocks noChangeShapeType="1"/>
          </p:cNvSpPr>
          <p:nvPr/>
        </p:nvSpPr>
        <p:spPr bwMode="auto">
          <a:xfrm flipV="1">
            <a:off x="3643313" y="962025"/>
            <a:ext cx="0" cy="3065463"/>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6" name="Freeform 22"/>
          <p:cNvSpPr>
            <a:spLocks/>
          </p:cNvSpPr>
          <p:nvPr/>
        </p:nvSpPr>
        <p:spPr bwMode="auto">
          <a:xfrm>
            <a:off x="3643313" y="962025"/>
            <a:ext cx="5597525" cy="1588"/>
          </a:xfrm>
          <a:custGeom>
            <a:avLst/>
            <a:gdLst>
              <a:gd name="T0" fmla="*/ 0 w 3526"/>
              <a:gd name="T1" fmla="*/ 0 h 1"/>
              <a:gd name="T2" fmla="*/ 2147483646 w 3526"/>
              <a:gd name="T3" fmla="*/ 0 h 1"/>
              <a:gd name="T4" fmla="*/ 2147483646 w 3526"/>
              <a:gd name="T5" fmla="*/ 0 h 1"/>
              <a:gd name="T6" fmla="*/ 2147483646 w 3526"/>
              <a:gd name="T7" fmla="*/ 0 h 1"/>
              <a:gd name="T8" fmla="*/ 2147483646 w 3526"/>
              <a:gd name="T9" fmla="*/ 0 h 1"/>
              <a:gd name="T10" fmla="*/ 2147483646 w 3526"/>
              <a:gd name="T11" fmla="*/ 0 h 1"/>
              <a:gd name="T12" fmla="*/ 2147483646 w 3526"/>
              <a:gd name="T13" fmla="*/ 0 h 1"/>
              <a:gd name="T14" fmla="*/ 2147483646 w 3526"/>
              <a:gd name="T15" fmla="*/ 0 h 1"/>
              <a:gd name="T16" fmla="*/ 2147483646 w 3526"/>
              <a:gd name="T17" fmla="*/ 0 h 1"/>
              <a:gd name="T18" fmla="*/ 2147483646 w 3526"/>
              <a:gd name="T19" fmla="*/ 0 h 1"/>
              <a:gd name="T20" fmla="*/ 2147483646 w 3526"/>
              <a:gd name="T21" fmla="*/ 0 h 1"/>
              <a:gd name="T22" fmla="*/ 2147483646 w 3526"/>
              <a:gd name="T23" fmla="*/ 0 h 1"/>
              <a:gd name="T24" fmla="*/ 2147483646 w 3526"/>
              <a:gd name="T25" fmla="*/ 0 h 1"/>
              <a:gd name="T26" fmla="*/ 2147483646 w 3526"/>
              <a:gd name="T27" fmla="*/ 0 h 1"/>
              <a:gd name="T28" fmla="*/ 2147483646 w 3526"/>
              <a:gd name="T29" fmla="*/ 0 h 1"/>
              <a:gd name="T30" fmla="*/ 2147483646 w 3526"/>
              <a:gd name="T31" fmla="*/ 0 h 1"/>
              <a:gd name="T32" fmla="*/ 2147483646 w 3526"/>
              <a:gd name="T33" fmla="*/ 0 h 1"/>
              <a:gd name="T34" fmla="*/ 2147483646 w 3526"/>
              <a:gd name="T35" fmla="*/ 0 h 1"/>
              <a:gd name="T36" fmla="*/ 2147483646 w 3526"/>
              <a:gd name="T37" fmla="*/ 0 h 1"/>
              <a:gd name="T38" fmla="*/ 2147483646 w 3526"/>
              <a:gd name="T39" fmla="*/ 0 h 1"/>
              <a:gd name="T40" fmla="*/ 2147483646 w 3526"/>
              <a:gd name="T41" fmla="*/ 0 h 1"/>
              <a:gd name="T42" fmla="*/ 2147483646 w 3526"/>
              <a:gd name="T43" fmla="*/ 0 h 1"/>
              <a:gd name="T44" fmla="*/ 2147483646 w 3526"/>
              <a:gd name="T45" fmla="*/ 0 h 1"/>
              <a:gd name="T46" fmla="*/ 2147483646 w 3526"/>
              <a:gd name="T47" fmla="*/ 0 h 1"/>
              <a:gd name="T48" fmla="*/ 2147483646 w 3526"/>
              <a:gd name="T49" fmla="*/ 0 h 1"/>
              <a:gd name="T50" fmla="*/ 2147483646 w 3526"/>
              <a:gd name="T51" fmla="*/ 0 h 1"/>
              <a:gd name="T52" fmla="*/ 2147483646 w 3526"/>
              <a:gd name="T53" fmla="*/ 0 h 1"/>
              <a:gd name="T54" fmla="*/ 2147483646 w 3526"/>
              <a:gd name="T55" fmla="*/ 0 h 1"/>
              <a:gd name="T56" fmla="*/ 2147483646 w 3526"/>
              <a:gd name="T57" fmla="*/ 0 h 1"/>
              <a:gd name="T58" fmla="*/ 2147483646 w 3526"/>
              <a:gd name="T59" fmla="*/ 0 h 1"/>
              <a:gd name="T60" fmla="*/ 2147483646 w 3526"/>
              <a:gd name="T61" fmla="*/ 0 h 1"/>
              <a:gd name="T62" fmla="*/ 2147483646 w 3526"/>
              <a:gd name="T63" fmla="*/ 0 h 1"/>
              <a:gd name="T64" fmla="*/ 2147483646 w 3526"/>
              <a:gd name="T65" fmla="*/ 0 h 1"/>
              <a:gd name="T66" fmla="*/ 2147483646 w 3526"/>
              <a:gd name="T67" fmla="*/ 0 h 1"/>
              <a:gd name="T68" fmla="*/ 2147483646 w 3526"/>
              <a:gd name="T69" fmla="*/ 0 h 1"/>
              <a:gd name="T70" fmla="*/ 2147483646 w 3526"/>
              <a:gd name="T71" fmla="*/ 0 h 1"/>
              <a:gd name="T72" fmla="*/ 2147483646 w 3526"/>
              <a:gd name="T73" fmla="*/ 0 h 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6"/>
              <a:gd name="T112" fmla="*/ 0 h 1"/>
              <a:gd name="T113" fmla="*/ 3526 w 3526"/>
              <a:gd name="T114" fmla="*/ 1 h 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6" h="1">
                <a:moveTo>
                  <a:pt x="0" y="0"/>
                </a:moveTo>
                <a:lnTo>
                  <a:pt x="100" y="0"/>
                </a:lnTo>
                <a:lnTo>
                  <a:pt x="201" y="0"/>
                </a:lnTo>
                <a:lnTo>
                  <a:pt x="302" y="0"/>
                </a:lnTo>
                <a:lnTo>
                  <a:pt x="403" y="0"/>
                </a:lnTo>
                <a:lnTo>
                  <a:pt x="504" y="0"/>
                </a:lnTo>
                <a:lnTo>
                  <a:pt x="604" y="0"/>
                </a:lnTo>
                <a:lnTo>
                  <a:pt x="705" y="0"/>
                </a:lnTo>
                <a:lnTo>
                  <a:pt x="806" y="0"/>
                </a:lnTo>
                <a:lnTo>
                  <a:pt x="905" y="0"/>
                </a:lnTo>
                <a:lnTo>
                  <a:pt x="1006" y="0"/>
                </a:lnTo>
                <a:lnTo>
                  <a:pt x="1107" y="0"/>
                </a:lnTo>
                <a:lnTo>
                  <a:pt x="1208" y="0"/>
                </a:lnTo>
                <a:lnTo>
                  <a:pt x="1309" y="0"/>
                </a:lnTo>
                <a:lnTo>
                  <a:pt x="1409" y="0"/>
                </a:lnTo>
                <a:lnTo>
                  <a:pt x="1510" y="0"/>
                </a:lnTo>
                <a:lnTo>
                  <a:pt x="1611" y="0"/>
                </a:lnTo>
                <a:lnTo>
                  <a:pt x="1712" y="0"/>
                </a:lnTo>
                <a:lnTo>
                  <a:pt x="1813" y="0"/>
                </a:lnTo>
                <a:lnTo>
                  <a:pt x="1913" y="0"/>
                </a:lnTo>
                <a:lnTo>
                  <a:pt x="2014" y="0"/>
                </a:lnTo>
                <a:lnTo>
                  <a:pt x="2115" y="0"/>
                </a:lnTo>
                <a:lnTo>
                  <a:pt x="2216" y="0"/>
                </a:lnTo>
                <a:lnTo>
                  <a:pt x="2317" y="0"/>
                </a:lnTo>
                <a:lnTo>
                  <a:pt x="2417" y="0"/>
                </a:lnTo>
                <a:lnTo>
                  <a:pt x="2518" y="0"/>
                </a:lnTo>
                <a:lnTo>
                  <a:pt x="2619" y="0"/>
                </a:lnTo>
                <a:lnTo>
                  <a:pt x="2718" y="0"/>
                </a:lnTo>
                <a:lnTo>
                  <a:pt x="2819" y="0"/>
                </a:lnTo>
                <a:lnTo>
                  <a:pt x="2920" y="0"/>
                </a:lnTo>
                <a:lnTo>
                  <a:pt x="3021" y="0"/>
                </a:lnTo>
                <a:lnTo>
                  <a:pt x="3122" y="0"/>
                </a:lnTo>
                <a:lnTo>
                  <a:pt x="3222" y="0"/>
                </a:lnTo>
                <a:lnTo>
                  <a:pt x="3323" y="0"/>
                </a:lnTo>
                <a:lnTo>
                  <a:pt x="3424" y="0"/>
                </a:lnTo>
                <a:lnTo>
                  <a:pt x="3525" y="0"/>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87" name="Line 23"/>
          <p:cNvSpPr>
            <a:spLocks noChangeShapeType="1"/>
          </p:cNvSpPr>
          <p:nvPr/>
        </p:nvSpPr>
        <p:spPr bwMode="auto">
          <a:xfrm>
            <a:off x="3643313" y="962025"/>
            <a:ext cx="0" cy="4776788"/>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8" name="Line 24"/>
          <p:cNvSpPr>
            <a:spLocks noChangeShapeType="1"/>
          </p:cNvSpPr>
          <p:nvPr/>
        </p:nvSpPr>
        <p:spPr bwMode="auto">
          <a:xfrm>
            <a:off x="3578225" y="573881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9" name="Line 25"/>
          <p:cNvSpPr>
            <a:spLocks noChangeShapeType="1"/>
          </p:cNvSpPr>
          <p:nvPr/>
        </p:nvSpPr>
        <p:spPr bwMode="auto">
          <a:xfrm>
            <a:off x="3578225" y="525938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0" name="Line 26"/>
          <p:cNvSpPr>
            <a:spLocks noChangeShapeType="1"/>
          </p:cNvSpPr>
          <p:nvPr/>
        </p:nvSpPr>
        <p:spPr bwMode="auto">
          <a:xfrm>
            <a:off x="3578225" y="497998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1" name="Line 27"/>
          <p:cNvSpPr>
            <a:spLocks noChangeShapeType="1"/>
          </p:cNvSpPr>
          <p:nvPr/>
        </p:nvSpPr>
        <p:spPr bwMode="auto">
          <a:xfrm>
            <a:off x="3578225" y="4781550"/>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2" name="Line 28"/>
          <p:cNvSpPr>
            <a:spLocks noChangeShapeType="1"/>
          </p:cNvSpPr>
          <p:nvPr/>
        </p:nvSpPr>
        <p:spPr bwMode="auto">
          <a:xfrm>
            <a:off x="3578225" y="4625975"/>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3" name="Line 29"/>
          <p:cNvSpPr>
            <a:spLocks noChangeShapeType="1"/>
          </p:cNvSpPr>
          <p:nvPr/>
        </p:nvSpPr>
        <p:spPr bwMode="auto">
          <a:xfrm>
            <a:off x="3578225" y="450056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4" name="Line 30"/>
          <p:cNvSpPr>
            <a:spLocks noChangeShapeType="1"/>
          </p:cNvSpPr>
          <p:nvPr/>
        </p:nvSpPr>
        <p:spPr bwMode="auto">
          <a:xfrm>
            <a:off x="3578225" y="439261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5" name="Line 31"/>
          <p:cNvSpPr>
            <a:spLocks noChangeShapeType="1"/>
          </p:cNvSpPr>
          <p:nvPr/>
        </p:nvSpPr>
        <p:spPr bwMode="auto">
          <a:xfrm>
            <a:off x="3578225" y="430053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6" name="Line 32"/>
          <p:cNvSpPr>
            <a:spLocks noChangeShapeType="1"/>
          </p:cNvSpPr>
          <p:nvPr/>
        </p:nvSpPr>
        <p:spPr bwMode="auto">
          <a:xfrm>
            <a:off x="3578225" y="4219575"/>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7" name="Line 33"/>
          <p:cNvSpPr>
            <a:spLocks noChangeShapeType="1"/>
          </p:cNvSpPr>
          <p:nvPr/>
        </p:nvSpPr>
        <p:spPr bwMode="auto">
          <a:xfrm>
            <a:off x="3578225" y="414496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8" name="Line 34"/>
          <p:cNvSpPr>
            <a:spLocks noChangeShapeType="1"/>
          </p:cNvSpPr>
          <p:nvPr/>
        </p:nvSpPr>
        <p:spPr bwMode="auto">
          <a:xfrm>
            <a:off x="3578225" y="3667125"/>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9" name="Line 35"/>
          <p:cNvSpPr>
            <a:spLocks noChangeShapeType="1"/>
          </p:cNvSpPr>
          <p:nvPr/>
        </p:nvSpPr>
        <p:spPr bwMode="auto">
          <a:xfrm>
            <a:off x="3578225" y="338613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0" name="Line 36"/>
          <p:cNvSpPr>
            <a:spLocks noChangeShapeType="1"/>
          </p:cNvSpPr>
          <p:nvPr/>
        </p:nvSpPr>
        <p:spPr bwMode="auto">
          <a:xfrm>
            <a:off x="3578225" y="3187700"/>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1" name="Line 37"/>
          <p:cNvSpPr>
            <a:spLocks noChangeShapeType="1"/>
          </p:cNvSpPr>
          <p:nvPr/>
        </p:nvSpPr>
        <p:spPr bwMode="auto">
          <a:xfrm>
            <a:off x="3578225" y="3032125"/>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2" name="Line 38"/>
          <p:cNvSpPr>
            <a:spLocks noChangeShapeType="1"/>
          </p:cNvSpPr>
          <p:nvPr/>
        </p:nvSpPr>
        <p:spPr bwMode="auto">
          <a:xfrm>
            <a:off x="3578225" y="290671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3" name="Line 39"/>
          <p:cNvSpPr>
            <a:spLocks noChangeShapeType="1"/>
          </p:cNvSpPr>
          <p:nvPr/>
        </p:nvSpPr>
        <p:spPr bwMode="auto">
          <a:xfrm>
            <a:off x="3578225" y="280193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4" name="Line 40"/>
          <p:cNvSpPr>
            <a:spLocks noChangeShapeType="1"/>
          </p:cNvSpPr>
          <p:nvPr/>
        </p:nvSpPr>
        <p:spPr bwMode="auto">
          <a:xfrm>
            <a:off x="3578225" y="2708275"/>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5" name="Line 41"/>
          <p:cNvSpPr>
            <a:spLocks noChangeShapeType="1"/>
          </p:cNvSpPr>
          <p:nvPr/>
        </p:nvSpPr>
        <p:spPr bwMode="auto">
          <a:xfrm>
            <a:off x="3578225" y="262731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6" name="Line 42"/>
          <p:cNvSpPr>
            <a:spLocks noChangeShapeType="1"/>
          </p:cNvSpPr>
          <p:nvPr/>
        </p:nvSpPr>
        <p:spPr bwMode="auto">
          <a:xfrm>
            <a:off x="3578225" y="255428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7" name="Line 43"/>
          <p:cNvSpPr>
            <a:spLocks noChangeShapeType="1"/>
          </p:cNvSpPr>
          <p:nvPr/>
        </p:nvSpPr>
        <p:spPr bwMode="auto">
          <a:xfrm>
            <a:off x="3578225" y="207486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8" name="Line 44"/>
          <p:cNvSpPr>
            <a:spLocks noChangeShapeType="1"/>
          </p:cNvSpPr>
          <p:nvPr/>
        </p:nvSpPr>
        <p:spPr bwMode="auto">
          <a:xfrm>
            <a:off x="3578225" y="1793875"/>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9" name="Line 45"/>
          <p:cNvSpPr>
            <a:spLocks noChangeShapeType="1"/>
          </p:cNvSpPr>
          <p:nvPr/>
        </p:nvSpPr>
        <p:spPr bwMode="auto">
          <a:xfrm>
            <a:off x="3578225" y="1593850"/>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0" name="Line 46"/>
          <p:cNvSpPr>
            <a:spLocks noChangeShapeType="1"/>
          </p:cNvSpPr>
          <p:nvPr/>
        </p:nvSpPr>
        <p:spPr bwMode="auto">
          <a:xfrm>
            <a:off x="3578225" y="1441450"/>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1" name="Line 47"/>
          <p:cNvSpPr>
            <a:spLocks noChangeShapeType="1"/>
          </p:cNvSpPr>
          <p:nvPr/>
        </p:nvSpPr>
        <p:spPr bwMode="auto">
          <a:xfrm>
            <a:off x="3578225" y="131603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2" name="Line 48"/>
          <p:cNvSpPr>
            <a:spLocks noChangeShapeType="1"/>
          </p:cNvSpPr>
          <p:nvPr/>
        </p:nvSpPr>
        <p:spPr bwMode="auto">
          <a:xfrm>
            <a:off x="3578225" y="1208088"/>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3" name="Line 49"/>
          <p:cNvSpPr>
            <a:spLocks noChangeShapeType="1"/>
          </p:cNvSpPr>
          <p:nvPr/>
        </p:nvSpPr>
        <p:spPr bwMode="auto">
          <a:xfrm>
            <a:off x="3578225" y="1116013"/>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4" name="Line 50"/>
          <p:cNvSpPr>
            <a:spLocks noChangeShapeType="1"/>
          </p:cNvSpPr>
          <p:nvPr/>
        </p:nvSpPr>
        <p:spPr bwMode="auto">
          <a:xfrm>
            <a:off x="3578225" y="1035050"/>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5" name="Line 51"/>
          <p:cNvSpPr>
            <a:spLocks noChangeShapeType="1"/>
          </p:cNvSpPr>
          <p:nvPr/>
        </p:nvSpPr>
        <p:spPr bwMode="auto">
          <a:xfrm>
            <a:off x="3578225" y="962025"/>
            <a:ext cx="65088"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6" name="Line 52"/>
          <p:cNvSpPr>
            <a:spLocks noChangeShapeType="1"/>
          </p:cNvSpPr>
          <p:nvPr/>
        </p:nvSpPr>
        <p:spPr bwMode="auto">
          <a:xfrm>
            <a:off x="3557588" y="5738813"/>
            <a:ext cx="85725"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7" name="Line 53"/>
          <p:cNvSpPr>
            <a:spLocks noChangeShapeType="1"/>
          </p:cNvSpPr>
          <p:nvPr/>
        </p:nvSpPr>
        <p:spPr bwMode="auto">
          <a:xfrm>
            <a:off x="3557588" y="4144963"/>
            <a:ext cx="85725"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8" name="Line 54"/>
          <p:cNvSpPr>
            <a:spLocks noChangeShapeType="1"/>
          </p:cNvSpPr>
          <p:nvPr/>
        </p:nvSpPr>
        <p:spPr bwMode="auto">
          <a:xfrm>
            <a:off x="3557588" y="2554288"/>
            <a:ext cx="85725"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19" name="Line 55"/>
          <p:cNvSpPr>
            <a:spLocks noChangeShapeType="1"/>
          </p:cNvSpPr>
          <p:nvPr/>
        </p:nvSpPr>
        <p:spPr bwMode="auto">
          <a:xfrm>
            <a:off x="3557588" y="962025"/>
            <a:ext cx="85725" cy="0"/>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0" name="Line 56"/>
          <p:cNvSpPr>
            <a:spLocks noChangeShapeType="1"/>
          </p:cNvSpPr>
          <p:nvPr/>
        </p:nvSpPr>
        <p:spPr bwMode="auto">
          <a:xfrm>
            <a:off x="3643313" y="5738813"/>
            <a:ext cx="5595937"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1" name="Line 57"/>
          <p:cNvSpPr>
            <a:spLocks noChangeShapeType="1"/>
          </p:cNvSpPr>
          <p:nvPr/>
        </p:nvSpPr>
        <p:spPr bwMode="auto">
          <a:xfrm flipV="1">
            <a:off x="3643313" y="5654675"/>
            <a:ext cx="0" cy="84138"/>
          </a:xfrm>
          <a:prstGeom prst="line">
            <a:avLst/>
          </a:prstGeom>
          <a:noFill/>
          <a:ln w="12700">
            <a:solidFill>
              <a:srgbClr val="C2C2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2" name="Line 58"/>
          <p:cNvSpPr>
            <a:spLocks noChangeShapeType="1"/>
          </p:cNvSpPr>
          <p:nvPr/>
        </p:nvSpPr>
        <p:spPr bwMode="auto">
          <a:xfrm flipV="1">
            <a:off x="380206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3" name="Line 59"/>
          <p:cNvSpPr>
            <a:spLocks noChangeShapeType="1"/>
          </p:cNvSpPr>
          <p:nvPr/>
        </p:nvSpPr>
        <p:spPr bwMode="auto">
          <a:xfrm flipV="1">
            <a:off x="396240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4" name="Line 60"/>
          <p:cNvSpPr>
            <a:spLocks noChangeShapeType="1"/>
          </p:cNvSpPr>
          <p:nvPr/>
        </p:nvSpPr>
        <p:spPr bwMode="auto">
          <a:xfrm flipV="1">
            <a:off x="41227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5" name="Line 61"/>
          <p:cNvSpPr>
            <a:spLocks noChangeShapeType="1"/>
          </p:cNvSpPr>
          <p:nvPr/>
        </p:nvSpPr>
        <p:spPr bwMode="auto">
          <a:xfrm flipV="1">
            <a:off x="4283075"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6" name="Line 62"/>
          <p:cNvSpPr>
            <a:spLocks noChangeShapeType="1"/>
          </p:cNvSpPr>
          <p:nvPr/>
        </p:nvSpPr>
        <p:spPr bwMode="auto">
          <a:xfrm flipV="1">
            <a:off x="444341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7" name="Line 63"/>
          <p:cNvSpPr>
            <a:spLocks noChangeShapeType="1"/>
          </p:cNvSpPr>
          <p:nvPr/>
        </p:nvSpPr>
        <p:spPr bwMode="auto">
          <a:xfrm flipV="1">
            <a:off x="460216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8" name="Line 64"/>
          <p:cNvSpPr>
            <a:spLocks noChangeShapeType="1"/>
          </p:cNvSpPr>
          <p:nvPr/>
        </p:nvSpPr>
        <p:spPr bwMode="auto">
          <a:xfrm flipV="1">
            <a:off x="476250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29" name="Line 65"/>
          <p:cNvSpPr>
            <a:spLocks noChangeShapeType="1"/>
          </p:cNvSpPr>
          <p:nvPr/>
        </p:nvSpPr>
        <p:spPr bwMode="auto">
          <a:xfrm flipV="1">
            <a:off x="49228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0" name="Line 66"/>
          <p:cNvSpPr>
            <a:spLocks noChangeShapeType="1"/>
          </p:cNvSpPr>
          <p:nvPr/>
        </p:nvSpPr>
        <p:spPr bwMode="auto">
          <a:xfrm flipV="1">
            <a:off x="508000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1" name="Line 67"/>
          <p:cNvSpPr>
            <a:spLocks noChangeShapeType="1"/>
          </p:cNvSpPr>
          <p:nvPr/>
        </p:nvSpPr>
        <p:spPr bwMode="auto">
          <a:xfrm flipV="1">
            <a:off x="52403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2" name="Line 68"/>
          <p:cNvSpPr>
            <a:spLocks noChangeShapeType="1"/>
          </p:cNvSpPr>
          <p:nvPr/>
        </p:nvSpPr>
        <p:spPr bwMode="auto">
          <a:xfrm flipV="1">
            <a:off x="5400675"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3" name="Line 69"/>
          <p:cNvSpPr>
            <a:spLocks noChangeShapeType="1"/>
          </p:cNvSpPr>
          <p:nvPr/>
        </p:nvSpPr>
        <p:spPr bwMode="auto">
          <a:xfrm flipV="1">
            <a:off x="556101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4" name="Line 70"/>
          <p:cNvSpPr>
            <a:spLocks noChangeShapeType="1"/>
          </p:cNvSpPr>
          <p:nvPr/>
        </p:nvSpPr>
        <p:spPr bwMode="auto">
          <a:xfrm flipV="1">
            <a:off x="572135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5" name="Line 71"/>
          <p:cNvSpPr>
            <a:spLocks noChangeShapeType="1"/>
          </p:cNvSpPr>
          <p:nvPr/>
        </p:nvSpPr>
        <p:spPr bwMode="auto">
          <a:xfrm flipV="1">
            <a:off x="588010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6" name="Line 72"/>
          <p:cNvSpPr>
            <a:spLocks noChangeShapeType="1"/>
          </p:cNvSpPr>
          <p:nvPr/>
        </p:nvSpPr>
        <p:spPr bwMode="auto">
          <a:xfrm flipV="1">
            <a:off x="60404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7" name="Line 73"/>
          <p:cNvSpPr>
            <a:spLocks noChangeShapeType="1"/>
          </p:cNvSpPr>
          <p:nvPr/>
        </p:nvSpPr>
        <p:spPr bwMode="auto">
          <a:xfrm flipV="1">
            <a:off x="6200775"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8" name="Line 74"/>
          <p:cNvSpPr>
            <a:spLocks noChangeShapeType="1"/>
          </p:cNvSpPr>
          <p:nvPr/>
        </p:nvSpPr>
        <p:spPr bwMode="auto">
          <a:xfrm flipV="1">
            <a:off x="636111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39" name="Line 75"/>
          <p:cNvSpPr>
            <a:spLocks noChangeShapeType="1"/>
          </p:cNvSpPr>
          <p:nvPr/>
        </p:nvSpPr>
        <p:spPr bwMode="auto">
          <a:xfrm flipV="1">
            <a:off x="652145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0" name="Line 76"/>
          <p:cNvSpPr>
            <a:spLocks noChangeShapeType="1"/>
          </p:cNvSpPr>
          <p:nvPr/>
        </p:nvSpPr>
        <p:spPr bwMode="auto">
          <a:xfrm flipV="1">
            <a:off x="668020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1" name="Line 77"/>
          <p:cNvSpPr>
            <a:spLocks noChangeShapeType="1"/>
          </p:cNvSpPr>
          <p:nvPr/>
        </p:nvSpPr>
        <p:spPr bwMode="auto">
          <a:xfrm flipV="1">
            <a:off x="68405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2" name="Line 78"/>
          <p:cNvSpPr>
            <a:spLocks noChangeShapeType="1"/>
          </p:cNvSpPr>
          <p:nvPr/>
        </p:nvSpPr>
        <p:spPr bwMode="auto">
          <a:xfrm flipV="1">
            <a:off x="7000875"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3" name="Line 79"/>
          <p:cNvSpPr>
            <a:spLocks noChangeShapeType="1"/>
          </p:cNvSpPr>
          <p:nvPr/>
        </p:nvSpPr>
        <p:spPr bwMode="auto">
          <a:xfrm flipV="1">
            <a:off x="716121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4" name="Line 80"/>
          <p:cNvSpPr>
            <a:spLocks noChangeShapeType="1"/>
          </p:cNvSpPr>
          <p:nvPr/>
        </p:nvSpPr>
        <p:spPr bwMode="auto">
          <a:xfrm flipV="1">
            <a:off x="732155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5" name="Line 81"/>
          <p:cNvSpPr>
            <a:spLocks noChangeShapeType="1"/>
          </p:cNvSpPr>
          <p:nvPr/>
        </p:nvSpPr>
        <p:spPr bwMode="auto">
          <a:xfrm flipV="1">
            <a:off x="748030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6" name="Line 82"/>
          <p:cNvSpPr>
            <a:spLocks noChangeShapeType="1"/>
          </p:cNvSpPr>
          <p:nvPr/>
        </p:nvSpPr>
        <p:spPr bwMode="auto">
          <a:xfrm flipV="1">
            <a:off x="76406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7" name="Line 83"/>
          <p:cNvSpPr>
            <a:spLocks noChangeShapeType="1"/>
          </p:cNvSpPr>
          <p:nvPr/>
        </p:nvSpPr>
        <p:spPr bwMode="auto">
          <a:xfrm flipV="1">
            <a:off x="7800975"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8" name="Line 84"/>
          <p:cNvSpPr>
            <a:spLocks noChangeShapeType="1"/>
          </p:cNvSpPr>
          <p:nvPr/>
        </p:nvSpPr>
        <p:spPr bwMode="auto">
          <a:xfrm flipV="1">
            <a:off x="79581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49" name="Line 85"/>
          <p:cNvSpPr>
            <a:spLocks noChangeShapeType="1"/>
          </p:cNvSpPr>
          <p:nvPr/>
        </p:nvSpPr>
        <p:spPr bwMode="auto">
          <a:xfrm flipV="1">
            <a:off x="8118475"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0" name="Line 86"/>
          <p:cNvSpPr>
            <a:spLocks noChangeShapeType="1"/>
          </p:cNvSpPr>
          <p:nvPr/>
        </p:nvSpPr>
        <p:spPr bwMode="auto">
          <a:xfrm flipV="1">
            <a:off x="827881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1" name="Line 87"/>
          <p:cNvSpPr>
            <a:spLocks noChangeShapeType="1"/>
          </p:cNvSpPr>
          <p:nvPr/>
        </p:nvSpPr>
        <p:spPr bwMode="auto">
          <a:xfrm flipV="1">
            <a:off x="843915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2" name="Line 88"/>
          <p:cNvSpPr>
            <a:spLocks noChangeShapeType="1"/>
          </p:cNvSpPr>
          <p:nvPr/>
        </p:nvSpPr>
        <p:spPr bwMode="auto">
          <a:xfrm flipV="1">
            <a:off x="859948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3" name="Line 89"/>
          <p:cNvSpPr>
            <a:spLocks noChangeShapeType="1"/>
          </p:cNvSpPr>
          <p:nvPr/>
        </p:nvSpPr>
        <p:spPr bwMode="auto">
          <a:xfrm flipV="1">
            <a:off x="8758238"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4" name="Line 90"/>
          <p:cNvSpPr>
            <a:spLocks noChangeShapeType="1"/>
          </p:cNvSpPr>
          <p:nvPr/>
        </p:nvSpPr>
        <p:spPr bwMode="auto">
          <a:xfrm flipV="1">
            <a:off x="8918575"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5" name="Line 91"/>
          <p:cNvSpPr>
            <a:spLocks noChangeShapeType="1"/>
          </p:cNvSpPr>
          <p:nvPr/>
        </p:nvSpPr>
        <p:spPr bwMode="auto">
          <a:xfrm flipV="1">
            <a:off x="9078913"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6" name="Line 92"/>
          <p:cNvSpPr>
            <a:spLocks noChangeShapeType="1"/>
          </p:cNvSpPr>
          <p:nvPr/>
        </p:nvSpPr>
        <p:spPr bwMode="auto">
          <a:xfrm flipV="1">
            <a:off x="9239250" y="5654675"/>
            <a:ext cx="0" cy="8413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57" name="Rectangle 93"/>
          <p:cNvSpPr>
            <a:spLocks noChangeArrowheads="1"/>
          </p:cNvSpPr>
          <p:nvPr/>
        </p:nvSpPr>
        <p:spPr bwMode="auto">
          <a:xfrm>
            <a:off x="3384550" y="5932488"/>
            <a:ext cx="517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0.5</a:t>
            </a:r>
          </a:p>
        </p:txBody>
      </p:sp>
      <p:sp>
        <p:nvSpPr>
          <p:cNvPr id="36958" name="Rectangle 94"/>
          <p:cNvSpPr>
            <a:spLocks noChangeArrowheads="1"/>
          </p:cNvSpPr>
          <p:nvPr/>
        </p:nvSpPr>
        <p:spPr bwMode="auto">
          <a:xfrm>
            <a:off x="4284663" y="5932488"/>
            <a:ext cx="3175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C2C200"/>
                </a:solidFill>
                <a:latin typeface="Times New Roman" panose="02020603050405020304" pitchFamily="18" charset="0"/>
              </a:rPr>
              <a:t>1</a:t>
            </a:r>
          </a:p>
        </p:txBody>
      </p:sp>
      <p:sp>
        <p:nvSpPr>
          <p:cNvPr id="36959" name="Rectangle 95"/>
          <p:cNvSpPr>
            <a:spLocks noChangeArrowheads="1"/>
          </p:cNvSpPr>
          <p:nvPr/>
        </p:nvSpPr>
        <p:spPr bwMode="auto">
          <a:xfrm>
            <a:off x="4981575" y="5932488"/>
            <a:ext cx="517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C2C200"/>
                </a:solidFill>
                <a:latin typeface="Times New Roman" panose="02020603050405020304" pitchFamily="18" charset="0"/>
              </a:rPr>
              <a:t>1.5</a:t>
            </a:r>
          </a:p>
        </p:txBody>
      </p:sp>
      <p:sp>
        <p:nvSpPr>
          <p:cNvPr id="36960" name="Rectangle 96"/>
          <p:cNvSpPr>
            <a:spLocks noChangeArrowheads="1"/>
          </p:cNvSpPr>
          <p:nvPr/>
        </p:nvSpPr>
        <p:spPr bwMode="auto">
          <a:xfrm>
            <a:off x="5881688" y="5932488"/>
            <a:ext cx="3175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2</a:t>
            </a:r>
          </a:p>
        </p:txBody>
      </p:sp>
      <p:sp>
        <p:nvSpPr>
          <p:cNvPr id="36961" name="Rectangle 97"/>
          <p:cNvSpPr>
            <a:spLocks noChangeArrowheads="1"/>
          </p:cNvSpPr>
          <p:nvPr/>
        </p:nvSpPr>
        <p:spPr bwMode="auto">
          <a:xfrm>
            <a:off x="6581775" y="5932488"/>
            <a:ext cx="517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2.5</a:t>
            </a:r>
          </a:p>
        </p:txBody>
      </p:sp>
      <p:sp>
        <p:nvSpPr>
          <p:cNvPr id="36962" name="Rectangle 98"/>
          <p:cNvSpPr>
            <a:spLocks noChangeArrowheads="1"/>
          </p:cNvSpPr>
          <p:nvPr/>
        </p:nvSpPr>
        <p:spPr bwMode="auto">
          <a:xfrm>
            <a:off x="7481888" y="5932488"/>
            <a:ext cx="3175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3</a:t>
            </a:r>
          </a:p>
        </p:txBody>
      </p:sp>
      <p:sp>
        <p:nvSpPr>
          <p:cNvPr id="36963" name="Rectangle 99"/>
          <p:cNvSpPr>
            <a:spLocks noChangeArrowheads="1"/>
          </p:cNvSpPr>
          <p:nvPr/>
        </p:nvSpPr>
        <p:spPr bwMode="auto">
          <a:xfrm>
            <a:off x="8180388" y="5932488"/>
            <a:ext cx="517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3.5</a:t>
            </a:r>
          </a:p>
        </p:txBody>
      </p:sp>
      <p:sp>
        <p:nvSpPr>
          <p:cNvPr id="36964" name="Rectangle 100"/>
          <p:cNvSpPr>
            <a:spLocks noChangeArrowheads="1"/>
          </p:cNvSpPr>
          <p:nvPr/>
        </p:nvSpPr>
        <p:spPr bwMode="auto">
          <a:xfrm>
            <a:off x="9080500" y="5932488"/>
            <a:ext cx="3175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4</a:t>
            </a:r>
          </a:p>
        </p:txBody>
      </p:sp>
      <p:sp>
        <p:nvSpPr>
          <p:cNvPr id="36965" name="Rectangle 101"/>
          <p:cNvSpPr>
            <a:spLocks noChangeArrowheads="1"/>
          </p:cNvSpPr>
          <p:nvPr/>
        </p:nvSpPr>
        <p:spPr bwMode="auto">
          <a:xfrm>
            <a:off x="3006725" y="998538"/>
            <a:ext cx="4810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rPr>
              <a:t>10</a:t>
            </a:r>
          </a:p>
        </p:txBody>
      </p:sp>
      <p:sp>
        <p:nvSpPr>
          <p:cNvPr id="36966" name="Rectangle 102"/>
          <p:cNvSpPr>
            <a:spLocks noChangeArrowheads="1"/>
          </p:cNvSpPr>
          <p:nvPr/>
        </p:nvSpPr>
        <p:spPr bwMode="auto">
          <a:xfrm>
            <a:off x="3303588" y="949325"/>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1400">
                <a:solidFill>
                  <a:srgbClr val="FFFFFF"/>
                </a:solidFill>
              </a:rPr>
              <a:t>8</a:t>
            </a:r>
          </a:p>
        </p:txBody>
      </p:sp>
      <p:sp>
        <p:nvSpPr>
          <p:cNvPr id="36967" name="Rectangle 103"/>
          <p:cNvSpPr>
            <a:spLocks noChangeArrowheads="1"/>
          </p:cNvSpPr>
          <p:nvPr/>
        </p:nvSpPr>
        <p:spPr bwMode="auto">
          <a:xfrm>
            <a:off x="3006725" y="2586038"/>
            <a:ext cx="4810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rPr>
              <a:t>10</a:t>
            </a:r>
          </a:p>
        </p:txBody>
      </p:sp>
      <p:sp>
        <p:nvSpPr>
          <p:cNvPr id="36968" name="Rectangle 104"/>
          <p:cNvSpPr>
            <a:spLocks noChangeArrowheads="1"/>
          </p:cNvSpPr>
          <p:nvPr/>
        </p:nvSpPr>
        <p:spPr bwMode="auto">
          <a:xfrm>
            <a:off x="3303588" y="2536825"/>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1400">
                <a:solidFill>
                  <a:srgbClr val="FFFFFF"/>
                </a:solidFill>
              </a:rPr>
              <a:t>7</a:t>
            </a:r>
          </a:p>
        </p:txBody>
      </p:sp>
      <p:sp>
        <p:nvSpPr>
          <p:cNvPr id="36969" name="Rectangle 105"/>
          <p:cNvSpPr>
            <a:spLocks noChangeArrowheads="1"/>
          </p:cNvSpPr>
          <p:nvPr/>
        </p:nvSpPr>
        <p:spPr bwMode="auto">
          <a:xfrm>
            <a:off x="3006725" y="4159250"/>
            <a:ext cx="4810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rPr>
              <a:t>10</a:t>
            </a:r>
          </a:p>
        </p:txBody>
      </p:sp>
      <p:sp>
        <p:nvSpPr>
          <p:cNvPr id="36970" name="Rectangle 106"/>
          <p:cNvSpPr>
            <a:spLocks noChangeArrowheads="1"/>
          </p:cNvSpPr>
          <p:nvPr/>
        </p:nvSpPr>
        <p:spPr bwMode="auto">
          <a:xfrm>
            <a:off x="3303588" y="4108450"/>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1400">
                <a:solidFill>
                  <a:srgbClr val="FFFFFF"/>
                </a:solidFill>
              </a:rPr>
              <a:t>6</a:t>
            </a:r>
          </a:p>
        </p:txBody>
      </p:sp>
      <p:sp>
        <p:nvSpPr>
          <p:cNvPr id="36971" name="Rectangle 107"/>
          <p:cNvSpPr>
            <a:spLocks noChangeArrowheads="1"/>
          </p:cNvSpPr>
          <p:nvPr/>
        </p:nvSpPr>
        <p:spPr bwMode="auto">
          <a:xfrm>
            <a:off x="3000375" y="5568950"/>
            <a:ext cx="4810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rPr>
              <a:t>10</a:t>
            </a:r>
          </a:p>
        </p:txBody>
      </p:sp>
      <p:sp>
        <p:nvSpPr>
          <p:cNvPr id="36972" name="Rectangle 108"/>
          <p:cNvSpPr>
            <a:spLocks noChangeArrowheads="1"/>
          </p:cNvSpPr>
          <p:nvPr/>
        </p:nvSpPr>
        <p:spPr bwMode="auto">
          <a:xfrm>
            <a:off x="3297238" y="5519738"/>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1400">
                <a:solidFill>
                  <a:srgbClr val="FFFFFF"/>
                </a:solidFill>
              </a:rPr>
              <a:t>5</a:t>
            </a:r>
          </a:p>
        </p:txBody>
      </p:sp>
      <p:sp>
        <p:nvSpPr>
          <p:cNvPr id="36973" name="Rectangle 109"/>
          <p:cNvSpPr>
            <a:spLocks noChangeArrowheads="1"/>
          </p:cNvSpPr>
          <p:nvPr/>
        </p:nvSpPr>
        <p:spPr bwMode="auto">
          <a:xfrm>
            <a:off x="5240338" y="6337300"/>
            <a:ext cx="2532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400">
                <a:solidFill>
                  <a:srgbClr val="FFFFFF"/>
                </a:solidFill>
              </a:rPr>
              <a:t>Die size (cm</a:t>
            </a:r>
            <a:r>
              <a:rPr lang="en-US" altLang="en-US" sz="2400" baseline="30000">
                <a:solidFill>
                  <a:srgbClr val="FFFFFF"/>
                </a:solidFill>
              </a:rPr>
              <a:t>2</a:t>
            </a:r>
            <a:r>
              <a:rPr lang="en-US" altLang="en-US" sz="2400">
                <a:solidFill>
                  <a:srgbClr val="FFFFFF"/>
                </a:solidFill>
              </a:rPr>
              <a:t>)</a:t>
            </a:r>
          </a:p>
        </p:txBody>
      </p:sp>
      <p:sp>
        <p:nvSpPr>
          <p:cNvPr id="36974" name="Rectangle 110"/>
          <p:cNvSpPr>
            <a:spLocks noChangeArrowheads="1"/>
          </p:cNvSpPr>
          <p:nvPr/>
        </p:nvSpPr>
        <p:spPr bwMode="auto">
          <a:xfrm rot="-5400000">
            <a:off x="1798638" y="3130550"/>
            <a:ext cx="1828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400">
                <a:solidFill>
                  <a:srgbClr val="FFFFFF"/>
                </a:solidFill>
              </a:rPr>
              <a:t>Die volume</a:t>
            </a:r>
          </a:p>
        </p:txBody>
      </p:sp>
      <p:sp>
        <p:nvSpPr>
          <p:cNvPr id="83055" name="Rectangle 111">
            <a:extLst>
              <a:ext uri="{FF2B5EF4-FFF2-40B4-BE49-F238E27FC236}">
                <a16:creationId xmlns:a16="http://schemas.microsoft.com/office/drawing/2014/main" xmlns="" id="{78151779-F38C-4DE2-814A-C5A64D891259}"/>
              </a:ext>
            </a:extLst>
          </p:cNvPr>
          <p:cNvSpPr>
            <a:spLocks noChangeArrowheads="1"/>
          </p:cNvSpPr>
          <p:nvPr/>
        </p:nvSpPr>
        <p:spPr bwMode="auto">
          <a:xfrm>
            <a:off x="3903663" y="1246188"/>
            <a:ext cx="2779712" cy="412750"/>
          </a:xfrm>
          <a:prstGeom prst="rect">
            <a:avLst/>
          </a:prstGeom>
          <a:noFill/>
          <a:ln w="9525">
            <a:noFill/>
            <a:miter lim="800000"/>
            <a:headEnd/>
            <a:tailEnd/>
          </a:ln>
          <a:effectLst/>
        </p:spPr>
        <p:txBody>
          <a:bodyPr wrap="none" lIns="92075" tIns="46038" rIns="92075" bIns="46038">
            <a:spAutoFit/>
          </a:bodyPr>
          <a:lstStyle/>
          <a:p>
            <a:pPr>
              <a:defRPr/>
            </a:pPr>
            <a:r>
              <a:rPr lang="en-US" sz="2100">
                <a:effectLst>
                  <a:outerShdw blurRad="38100" dist="38100" dir="2700000" algn="tl">
                    <a:srgbClr val="FFFFFF"/>
                  </a:outerShdw>
                </a:effectLst>
                <a:latin typeface="Arial" charset="0"/>
                <a:cs typeface="+mn-cs"/>
              </a:rPr>
              <a:t>DO NOT APPLY DFT</a:t>
            </a:r>
          </a:p>
        </p:txBody>
      </p:sp>
      <p:sp>
        <p:nvSpPr>
          <p:cNvPr id="83056" name="Rectangle 112">
            <a:extLst>
              <a:ext uri="{FF2B5EF4-FFF2-40B4-BE49-F238E27FC236}">
                <a16:creationId xmlns:a16="http://schemas.microsoft.com/office/drawing/2014/main" xmlns="" id="{4BC1C34A-177C-4E0E-8B4B-5FC1556B0993}"/>
              </a:ext>
            </a:extLst>
          </p:cNvPr>
          <p:cNvSpPr>
            <a:spLocks noChangeArrowheads="1"/>
          </p:cNvSpPr>
          <p:nvPr/>
        </p:nvSpPr>
        <p:spPr bwMode="auto">
          <a:xfrm>
            <a:off x="6875463" y="4968875"/>
            <a:ext cx="1665287" cy="412750"/>
          </a:xfrm>
          <a:prstGeom prst="rect">
            <a:avLst/>
          </a:prstGeom>
          <a:noFill/>
          <a:ln w="9525">
            <a:noFill/>
            <a:miter lim="800000"/>
            <a:headEnd/>
            <a:tailEnd/>
          </a:ln>
          <a:effectLst/>
        </p:spPr>
        <p:txBody>
          <a:bodyPr wrap="none" lIns="92075" tIns="46038" rIns="92075" bIns="46038">
            <a:spAutoFit/>
          </a:bodyPr>
          <a:lstStyle/>
          <a:p>
            <a:pPr>
              <a:defRPr/>
            </a:pPr>
            <a:r>
              <a:rPr lang="en-US" sz="2100">
                <a:effectLst>
                  <a:outerShdw blurRad="38100" dist="38100" dir="2700000" algn="tl">
                    <a:srgbClr val="FFFFFF"/>
                  </a:outerShdw>
                </a:effectLst>
                <a:latin typeface="Arial" charset="0"/>
                <a:cs typeface="+mn-cs"/>
              </a:rPr>
              <a:t>APPLY DFT</a:t>
            </a:r>
          </a:p>
        </p:txBody>
      </p:sp>
      <p:sp>
        <p:nvSpPr>
          <p:cNvPr id="36977" name="Rectangle 113"/>
          <p:cNvSpPr>
            <a:spLocks noChangeArrowheads="1"/>
          </p:cNvSpPr>
          <p:nvPr/>
        </p:nvSpPr>
        <p:spPr bwMode="auto">
          <a:xfrm>
            <a:off x="6180138" y="1614488"/>
            <a:ext cx="10969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1600" i="1">
                <a:solidFill>
                  <a:schemeClr val="tx1"/>
                </a:solidFill>
                <a:latin typeface="Symbol" panose="05050102010706020507" pitchFamily="18" charset="2"/>
              </a:rPr>
              <a:t>a</a:t>
            </a:r>
            <a:r>
              <a:rPr lang="en-US" altLang="en-US" sz="1600" i="1" baseline="-25000">
                <a:solidFill>
                  <a:schemeClr val="tx1"/>
                </a:solidFill>
                <a:latin typeface="Times New Roman" panose="02020603050405020304" pitchFamily="18" charset="0"/>
              </a:rPr>
              <a:t>escape </a:t>
            </a:r>
            <a:r>
              <a:rPr lang="en-US" altLang="en-US" sz="1600" i="1">
                <a:solidFill>
                  <a:schemeClr val="tx1"/>
                </a:solidFill>
                <a:latin typeface="Times New Roman" panose="02020603050405020304" pitchFamily="18" charset="0"/>
              </a:rPr>
              <a:t>= </a:t>
            </a:r>
            <a:r>
              <a:rPr lang="en-US" altLang="en-US" sz="1600">
                <a:solidFill>
                  <a:schemeClr val="tx1"/>
                </a:solidFill>
                <a:latin typeface="Times New Roman" panose="02020603050405020304" pitchFamily="18" charset="0"/>
              </a:rPr>
              <a:t>15</a:t>
            </a:r>
          </a:p>
        </p:txBody>
      </p:sp>
      <p:sp>
        <p:nvSpPr>
          <p:cNvPr id="36978" name="Rectangle 114"/>
          <p:cNvSpPr>
            <a:spLocks noChangeArrowheads="1"/>
          </p:cNvSpPr>
          <p:nvPr/>
        </p:nvSpPr>
        <p:spPr bwMode="auto">
          <a:xfrm>
            <a:off x="9186863" y="3260725"/>
            <a:ext cx="1311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000" i="1">
                <a:solidFill>
                  <a:srgbClr val="FFFFFF"/>
                </a:solidFill>
                <a:latin typeface="Times" panose="02020603050405020304" pitchFamily="18" charset="0"/>
              </a:rPr>
              <a:t>Worst case</a:t>
            </a:r>
          </a:p>
        </p:txBody>
      </p:sp>
      <p:sp>
        <p:nvSpPr>
          <p:cNvPr id="36979" name="Rectangle 115"/>
          <p:cNvSpPr>
            <a:spLocks noChangeArrowheads="1"/>
          </p:cNvSpPr>
          <p:nvPr/>
        </p:nvSpPr>
        <p:spPr bwMode="auto">
          <a:xfrm>
            <a:off x="7450138" y="2573338"/>
            <a:ext cx="10969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1600" i="1">
                <a:solidFill>
                  <a:schemeClr val="tx1"/>
                </a:solidFill>
                <a:latin typeface="Symbol" panose="05050102010706020507" pitchFamily="18" charset="2"/>
              </a:rPr>
              <a:t>a</a:t>
            </a:r>
            <a:r>
              <a:rPr lang="en-US" altLang="en-US" sz="1600" i="1" baseline="-25000">
                <a:solidFill>
                  <a:schemeClr val="tx1"/>
                </a:solidFill>
                <a:latin typeface="Times New Roman" panose="02020603050405020304" pitchFamily="18" charset="0"/>
              </a:rPr>
              <a:t>escape </a:t>
            </a:r>
            <a:r>
              <a:rPr lang="en-US" altLang="en-US" sz="1600" i="1">
                <a:solidFill>
                  <a:schemeClr val="tx1"/>
                </a:solidFill>
                <a:latin typeface="Times New Roman" panose="02020603050405020304" pitchFamily="18" charset="0"/>
              </a:rPr>
              <a:t>= </a:t>
            </a:r>
            <a:r>
              <a:rPr lang="en-US" altLang="en-US" sz="1600">
                <a:solidFill>
                  <a:schemeClr val="tx1"/>
                </a:solidFill>
                <a:latin typeface="Times New Roman" panose="02020603050405020304" pitchFamily="18" charset="0"/>
              </a:rPr>
              <a:t>10</a:t>
            </a:r>
          </a:p>
        </p:txBody>
      </p:sp>
      <p:sp>
        <p:nvSpPr>
          <p:cNvPr id="36980" name="Rectangle 116"/>
          <p:cNvSpPr>
            <a:spLocks noChangeArrowheads="1"/>
          </p:cNvSpPr>
          <p:nvPr/>
        </p:nvSpPr>
        <p:spPr bwMode="auto">
          <a:xfrm>
            <a:off x="7450138" y="3138488"/>
            <a:ext cx="995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1600" i="1">
                <a:solidFill>
                  <a:schemeClr val="tx1"/>
                </a:solidFill>
                <a:latin typeface="Symbol" panose="05050102010706020507" pitchFamily="18" charset="2"/>
              </a:rPr>
              <a:t>a</a:t>
            </a:r>
            <a:r>
              <a:rPr lang="en-US" altLang="en-US" sz="1600" i="1" baseline="-25000">
                <a:solidFill>
                  <a:schemeClr val="tx1"/>
                </a:solidFill>
                <a:latin typeface="Times New Roman" panose="02020603050405020304" pitchFamily="18" charset="0"/>
              </a:rPr>
              <a:t>escape </a:t>
            </a:r>
            <a:r>
              <a:rPr lang="en-US" altLang="en-US" sz="1600" i="1">
                <a:solidFill>
                  <a:schemeClr val="tx1"/>
                </a:solidFill>
                <a:latin typeface="Times New Roman" panose="02020603050405020304" pitchFamily="18" charset="0"/>
              </a:rPr>
              <a:t>= </a:t>
            </a:r>
            <a:r>
              <a:rPr lang="en-US" altLang="en-US" sz="1600">
                <a:solidFill>
                  <a:schemeClr val="tx1"/>
                </a:solidFill>
                <a:latin typeface="Times New Roman" panose="02020603050405020304" pitchFamily="18" charset="0"/>
              </a:rPr>
              <a:t>5</a:t>
            </a:r>
          </a:p>
        </p:txBody>
      </p:sp>
      <p:sp>
        <p:nvSpPr>
          <p:cNvPr id="36981" name="Rectangle 117"/>
          <p:cNvSpPr>
            <a:spLocks noChangeArrowheads="1"/>
          </p:cNvSpPr>
          <p:nvPr/>
        </p:nvSpPr>
        <p:spPr bwMode="auto">
          <a:xfrm>
            <a:off x="7450138" y="3489325"/>
            <a:ext cx="995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a:lnSpc>
                <a:spcPct val="100000"/>
              </a:lnSpc>
              <a:spcBef>
                <a:spcPct val="0"/>
              </a:spcBef>
              <a:buClrTx/>
              <a:buFontTx/>
              <a:buNone/>
            </a:pPr>
            <a:r>
              <a:rPr lang="en-US" altLang="en-US" sz="1600" i="1">
                <a:solidFill>
                  <a:schemeClr val="tx1"/>
                </a:solidFill>
                <a:latin typeface="Symbol" panose="05050102010706020507" pitchFamily="18" charset="2"/>
              </a:rPr>
              <a:t>a</a:t>
            </a:r>
            <a:r>
              <a:rPr lang="en-US" altLang="en-US" sz="1600" i="1" baseline="-25000">
                <a:solidFill>
                  <a:schemeClr val="tx1"/>
                </a:solidFill>
                <a:latin typeface="Times New Roman" panose="02020603050405020304" pitchFamily="18" charset="0"/>
              </a:rPr>
              <a:t>escape </a:t>
            </a:r>
            <a:r>
              <a:rPr lang="en-US" altLang="en-US" sz="1600" i="1">
                <a:solidFill>
                  <a:schemeClr val="tx1"/>
                </a:solidFill>
                <a:latin typeface="Times New Roman" panose="02020603050405020304" pitchFamily="18" charset="0"/>
              </a:rPr>
              <a:t>= </a:t>
            </a:r>
            <a:r>
              <a:rPr lang="en-US" altLang="en-US" sz="1600">
                <a:solidFill>
                  <a:schemeClr val="tx1"/>
                </a:solidFill>
                <a:latin typeface="Times New Roman" panose="02020603050405020304" pitchFamily="18" charset="0"/>
              </a:rPr>
              <a:t>1</a:t>
            </a:r>
          </a:p>
        </p:txBody>
      </p:sp>
      <p:sp>
        <p:nvSpPr>
          <p:cNvPr id="36982" name="Rectangle 118"/>
          <p:cNvSpPr>
            <a:spLocks noChangeArrowheads="1"/>
          </p:cNvSpPr>
          <p:nvPr/>
        </p:nvSpPr>
        <p:spPr bwMode="auto">
          <a:xfrm>
            <a:off x="4294188" y="5932488"/>
            <a:ext cx="3175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1</a:t>
            </a:r>
          </a:p>
        </p:txBody>
      </p:sp>
      <p:sp>
        <p:nvSpPr>
          <p:cNvPr id="36983" name="Rectangle 119"/>
          <p:cNvSpPr>
            <a:spLocks noChangeArrowheads="1"/>
          </p:cNvSpPr>
          <p:nvPr/>
        </p:nvSpPr>
        <p:spPr bwMode="auto">
          <a:xfrm>
            <a:off x="4991100" y="5932488"/>
            <a:ext cx="517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0"/>
              </a:spcBef>
              <a:buClrTx/>
              <a:buFontTx/>
              <a:buNone/>
            </a:pPr>
            <a:r>
              <a:rPr lang="en-US" altLang="en-US" sz="2100">
                <a:solidFill>
                  <a:srgbClr val="FFFFFF"/>
                </a:solidFill>
                <a:latin typeface="Times New Roman" panose="02020603050405020304" pitchFamily="18" charset="0"/>
              </a:rPr>
              <a:t>1.5</a:t>
            </a:r>
          </a:p>
        </p:txBody>
      </p:sp>
      <p:sp>
        <p:nvSpPr>
          <p:cNvPr id="2" name="Slide Number Placeholder 1"/>
          <p:cNvSpPr>
            <a:spLocks noGrp="1"/>
          </p:cNvSpPr>
          <p:nvPr>
            <p:ph type="sldNum" sz="quarter" idx="12"/>
          </p:nvPr>
        </p:nvSpPr>
        <p:spPr/>
        <p:txBody>
          <a:bodyPr/>
          <a:lstStyle/>
          <a:p>
            <a:pPr>
              <a:defRPr/>
            </a:pPr>
            <a:fld id="{0DB3F05C-FB0B-4D6F-9789-349BD8A98256}" type="slidenum">
              <a:rPr lang="en-US" altLang="en-US" smtClean="0"/>
              <a:pPr>
                <a:defRPr/>
              </a:pPr>
              <a:t>17</a:t>
            </a:fld>
            <a:endParaRPr lang="en-US" alt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Display Speed</a:t>
            </a:r>
          </a:p>
        </p:txBody>
      </p:sp>
      <p:sp>
        <p:nvSpPr>
          <p:cNvPr id="38915" name="Rectangle 3"/>
          <p:cNvSpPr>
            <a:spLocks noGrp="1" noChangeArrowheads="1"/>
          </p:cNvSpPr>
          <p:nvPr>
            <p:ph type="body" idx="1"/>
          </p:nvPr>
        </p:nvSpPr>
        <p:spPr/>
        <p:txBody>
          <a:bodyPr/>
          <a:lstStyle/>
          <a:p>
            <a:r>
              <a:rPr lang="en-US" altLang="en-US" smtClean="0"/>
              <a:t>Slides should display instantly</a:t>
            </a:r>
          </a:p>
          <a:p>
            <a:r>
              <a:rPr lang="en-US" altLang="en-US" smtClean="0"/>
              <a:t>Do not distract the audience with slow transition effects</a:t>
            </a:r>
          </a:p>
          <a:p>
            <a:r>
              <a:rPr lang="en-US" altLang="en-US" smtClean="0"/>
              <a:t>Avoid overuse of slow graphics, fonts and special effects</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Transitions Between Slides</a:t>
            </a:r>
          </a:p>
        </p:txBody>
      </p:sp>
      <p:sp>
        <p:nvSpPr>
          <p:cNvPr id="40963" name="Rectangle 3"/>
          <p:cNvSpPr>
            <a:spLocks noGrp="1" noChangeArrowheads="1"/>
          </p:cNvSpPr>
          <p:nvPr>
            <p:ph type="body" idx="1"/>
          </p:nvPr>
        </p:nvSpPr>
        <p:spPr>
          <a:xfrm>
            <a:off x="1316038" y="1295400"/>
            <a:ext cx="9961562" cy="4929188"/>
          </a:xfrm>
        </p:spPr>
        <p:txBody>
          <a:bodyPr/>
          <a:lstStyle/>
          <a:p>
            <a:r>
              <a:rPr lang="en-US" altLang="en-US" smtClean="0"/>
              <a:t>Special animation when changing from one slide to another</a:t>
            </a:r>
          </a:p>
          <a:p>
            <a:r>
              <a:rPr lang="en-US" altLang="en-US" smtClean="0"/>
              <a:t>Usually highly distracting to audience</a:t>
            </a:r>
          </a:p>
          <a:p>
            <a:r>
              <a:rPr lang="en-US" altLang="en-US" smtClean="0"/>
              <a:t>Use only as special attention getter</a:t>
            </a:r>
          </a:p>
          <a:p>
            <a:r>
              <a:rPr lang="en-US" altLang="en-US" smtClean="0"/>
              <a:t>Default settings should be:</a:t>
            </a:r>
          </a:p>
          <a:p>
            <a:pPr lvl="1"/>
            <a:r>
              <a:rPr lang="en-US" altLang="en-US" smtClean="0"/>
              <a:t>Effect:       No transition</a:t>
            </a:r>
          </a:p>
          <a:p>
            <a:pPr lvl="1"/>
            <a:r>
              <a:rPr lang="en-US" altLang="en-US" smtClean="0"/>
              <a:t>Speed:      Fast</a:t>
            </a:r>
          </a:p>
          <a:p>
            <a:pPr lvl="1"/>
            <a:r>
              <a:rPr lang="en-US" altLang="en-US" smtClean="0"/>
              <a:t>Advance:  On mouse click</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About this Presentation</a:t>
            </a:r>
          </a:p>
        </p:txBody>
      </p:sp>
      <p:sp>
        <p:nvSpPr>
          <p:cNvPr id="6147" name="Rectangle 3"/>
          <p:cNvSpPr>
            <a:spLocks noGrp="1" noChangeArrowheads="1"/>
          </p:cNvSpPr>
          <p:nvPr>
            <p:ph type="body" idx="1"/>
          </p:nvPr>
        </p:nvSpPr>
        <p:spPr/>
        <p:txBody>
          <a:bodyPr/>
          <a:lstStyle/>
          <a:p>
            <a:pPr eaLnBrk="1" hangingPunct="1"/>
            <a:r>
              <a:rPr lang="en-US" altLang="en-US" smtClean="0"/>
              <a:t>View this presentation first as a slide show, then view note pages for more detail</a:t>
            </a:r>
          </a:p>
          <a:p>
            <a:pPr eaLnBrk="1" hangingPunct="1"/>
            <a:r>
              <a:rPr lang="en-US" altLang="en-US" smtClean="0"/>
              <a:t>Use a good virus checker</a:t>
            </a:r>
          </a:p>
          <a:p>
            <a:pPr eaLnBrk="1" hangingPunct="1"/>
            <a:r>
              <a:rPr lang="en-US" altLang="en-US" smtClean="0"/>
              <a:t>Confidentiality not guaranteed</a:t>
            </a:r>
          </a:p>
          <a:p>
            <a:pPr eaLnBrk="1" hangingPunct="1"/>
            <a:r>
              <a:rPr lang="en-US" altLang="en-US" smtClean="0"/>
              <a:t>“Test Slide” at end of presentation</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t>Transitions Between Lines</a:t>
            </a:r>
          </a:p>
        </p:txBody>
      </p:sp>
      <p:sp>
        <p:nvSpPr>
          <p:cNvPr id="70659" name="Rectangle 3"/>
          <p:cNvSpPr>
            <a:spLocks noGrp="1" noChangeArrowheads="1"/>
          </p:cNvSpPr>
          <p:nvPr>
            <p:ph type="body" idx="1"/>
          </p:nvPr>
        </p:nvSpPr>
        <p:spPr>
          <a:xfrm>
            <a:off x="2209800" y="1295400"/>
            <a:ext cx="7772400" cy="4929188"/>
          </a:xfrm>
        </p:spPr>
        <p:txBody>
          <a:bodyPr/>
          <a:lstStyle/>
          <a:p>
            <a:r>
              <a:rPr lang="en-US" altLang="en-US" smtClean="0"/>
              <a:t>Can be highly effective</a:t>
            </a:r>
          </a:p>
          <a:p>
            <a:r>
              <a:rPr lang="en-US" altLang="en-US" smtClean="0"/>
              <a:t>Focus attention on a specific line of a slide</a:t>
            </a:r>
          </a:p>
          <a:p>
            <a:r>
              <a:rPr lang="en-US" altLang="en-US" smtClean="0"/>
              <a:t>Dim previous lines</a:t>
            </a:r>
          </a:p>
          <a:p>
            <a:r>
              <a:rPr lang="en-US" altLang="en-US" smtClean="0"/>
              <a:t>Make transitions be instantaneous</a:t>
            </a:r>
          </a:p>
          <a:p>
            <a:r>
              <a:rPr lang="en-US" altLang="en-US" smtClean="0"/>
              <a:t>Be consistent</a:t>
            </a:r>
          </a:p>
          <a:p>
            <a:r>
              <a:rPr lang="en-US" altLang="en-US" smtClean="0"/>
              <a:t>Suggest the technique used in this slide</a:t>
            </a:r>
          </a:p>
          <a:p>
            <a:r>
              <a:rPr lang="en-US" altLang="en-US" smtClean="0"/>
              <a:t>Use sparingly </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20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0659">
                                            <p:txEl>
                                              <p:pRg st="0" end="0"/>
                                            </p:txEl>
                                          </p:spTgt>
                                        </p:tgtEl>
                                        <p:attrNameLst>
                                          <p:attrName>ppt_c</p:attrName>
                                        </p:attrNameLst>
                                      </p:cBhvr>
                                      <p:to>
                                        <a:srgbClr val="FF990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5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0659">
                                            <p:txEl>
                                              <p:pRg st="1" end="1"/>
                                            </p:txEl>
                                          </p:spTgt>
                                        </p:tgtEl>
                                        <p:attrNameLst>
                                          <p:attrName>ppt_c</p:attrName>
                                        </p:attrNameLst>
                                      </p:cBhvr>
                                      <p:to>
                                        <a:srgbClr val="FF990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5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0659">
                                            <p:txEl>
                                              <p:pRg st="2" end="2"/>
                                            </p:txEl>
                                          </p:spTgt>
                                        </p:tgtEl>
                                        <p:attrNameLst>
                                          <p:attrName>ppt_c</p:attrName>
                                        </p:attrNameLst>
                                      </p:cBhvr>
                                      <p:to>
                                        <a:srgbClr val="FF990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065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0659">
                                            <p:txEl>
                                              <p:pRg st="3" end="3"/>
                                            </p:txEl>
                                          </p:spTgt>
                                        </p:tgtEl>
                                        <p:attrNameLst>
                                          <p:attrName>ppt_c</p:attrName>
                                        </p:attrNameLst>
                                      </p:cBhvr>
                                      <p:to>
                                        <a:srgbClr val="FF990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65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0659">
                                            <p:txEl>
                                              <p:pRg st="4" end="4"/>
                                            </p:txEl>
                                          </p:spTgt>
                                        </p:tgtEl>
                                        <p:attrNameLst>
                                          <p:attrName>ppt_c</p:attrName>
                                        </p:attrNameLst>
                                      </p:cBhvr>
                                      <p:to>
                                        <a:srgbClr val="FF990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65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0659">
                                            <p:txEl>
                                              <p:pRg st="5" end="5"/>
                                            </p:txEl>
                                          </p:spTgt>
                                        </p:tgtEl>
                                        <p:attrNameLst>
                                          <p:attrName>ppt_c</p:attrName>
                                        </p:attrNameLst>
                                      </p:cBhvr>
                                      <p:to>
                                        <a:srgbClr val="FF9900"/>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065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70659">
                                            <p:txEl>
                                              <p:pRg st="6" end="6"/>
                                            </p:txEl>
                                          </p:spTgt>
                                        </p:tgtEl>
                                        <p:attrNameLst>
                                          <p:attrName>ppt_c</p:attrName>
                                        </p:attrNameLst>
                                      </p:cBhvr>
                                      <p:to>
                                        <a:srgbClr val="FF99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Sound Effects</a:t>
            </a:r>
          </a:p>
        </p:txBody>
      </p:sp>
      <p:sp>
        <p:nvSpPr>
          <p:cNvPr id="45059" name="Rectangle 3"/>
          <p:cNvSpPr>
            <a:spLocks noGrp="1" noChangeArrowheads="1"/>
          </p:cNvSpPr>
          <p:nvPr>
            <p:ph type="body" idx="1"/>
          </p:nvPr>
        </p:nvSpPr>
        <p:spPr/>
        <p:txBody>
          <a:bodyPr/>
          <a:lstStyle/>
          <a:p>
            <a:r>
              <a:rPr lang="en-US" altLang="en-US" smtClean="0"/>
              <a:t> </a:t>
            </a:r>
            <a:r>
              <a:rPr lang="en-US" altLang="en-US" sz="3600" i="1" smtClean="0">
                <a:solidFill>
                  <a:srgbClr val="FFFFFF"/>
                </a:solidFill>
              </a:rPr>
              <a:t>DO NOT USE SOUND EFFECTS</a:t>
            </a:r>
            <a:endParaRPr lang="en-US" altLang="en-US" smtClean="0"/>
          </a:p>
          <a:p>
            <a:r>
              <a:rPr lang="en-US" altLang="en-US" smtClean="0"/>
              <a:t>Projection computer not connected to sound system</a:t>
            </a:r>
          </a:p>
          <a:p>
            <a:r>
              <a:rPr lang="en-US" altLang="en-US" smtClean="0"/>
              <a:t>Sound effects slow down slide transitions</a:t>
            </a:r>
          </a:p>
          <a:p>
            <a:r>
              <a:rPr lang="en-US" altLang="en-US" smtClean="0"/>
              <a:t>Noise from projection computer may distract audience</a:t>
            </a:r>
          </a:p>
          <a:p>
            <a:endParaRPr lang="en-US" altLang="en-US" smtClean="0"/>
          </a:p>
        </p:txBody>
      </p:sp>
      <p:grpSp>
        <p:nvGrpSpPr>
          <p:cNvPr id="2" name="Group 6"/>
          <p:cNvGrpSpPr>
            <a:grpSpLocks/>
          </p:cNvGrpSpPr>
          <p:nvPr/>
        </p:nvGrpSpPr>
        <p:grpSpPr bwMode="auto">
          <a:xfrm>
            <a:off x="2052638" y="496888"/>
            <a:ext cx="8612187" cy="2519362"/>
            <a:chOff x="864" y="0"/>
            <a:chExt cx="4904" cy="1595"/>
          </a:xfrm>
        </p:grpSpPr>
        <p:graphicFrame>
          <p:nvGraphicFramePr>
            <p:cNvPr id="45061" name="Object 4"/>
            <p:cNvGraphicFramePr>
              <a:graphicFrameLocks/>
            </p:cNvGraphicFramePr>
            <p:nvPr/>
          </p:nvGraphicFramePr>
          <p:xfrm>
            <a:off x="4827" y="0"/>
            <a:ext cx="941" cy="1595"/>
          </p:xfrm>
          <a:graphic>
            <a:graphicData uri="http://schemas.openxmlformats.org/presentationml/2006/ole">
              <mc:AlternateContent xmlns:mc="http://schemas.openxmlformats.org/markup-compatibility/2006">
                <mc:Choice xmlns:v="urn:schemas-microsoft-com:vml" Requires="v">
                  <p:oleObj spid="_x0000_s45074" name="Clip" r:id="rId4" imgW="1493838" imgH="2532063" progId="">
                    <p:embed/>
                  </p:oleObj>
                </mc:Choice>
                <mc:Fallback>
                  <p:oleObj name="Clip" r:id="rId4" imgW="1493838" imgH="2532063" progId="">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7" y="0"/>
                          <a:ext cx="941" cy="1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62" name="Line 5"/>
            <p:cNvSpPr>
              <a:spLocks noChangeShapeType="1"/>
            </p:cNvSpPr>
            <p:nvPr/>
          </p:nvSpPr>
          <p:spPr bwMode="auto">
            <a:xfrm>
              <a:off x="864" y="1392"/>
              <a:ext cx="3963" cy="10"/>
            </a:xfrm>
            <a:prstGeom prst="line">
              <a:avLst/>
            </a:prstGeom>
            <a:noFill/>
            <a:ln w="762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3" name="Slide Number Placeholder 2"/>
          <p:cNvSpPr>
            <a:spLocks noGrp="1"/>
          </p:cNvSpPr>
          <p:nvPr>
            <p:ph type="sldNum" sz="quarter" idx="12"/>
          </p:nvPr>
        </p:nvSpPr>
        <p:spPr/>
        <p:txBody>
          <a:bodyPr/>
          <a:lstStyle/>
          <a:p>
            <a:pPr>
              <a:defRPr/>
            </a:pPr>
            <a:fld id="{0BC158BE-CF2D-4BFC-AA37-518ECDC90568}" type="slidenum">
              <a:rPr lang="en-US" altLang="en-US" smtClean="0"/>
              <a:pPr>
                <a:defRPr/>
              </a:pPr>
              <a:t>21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Borders</a:t>
            </a:r>
          </a:p>
        </p:txBody>
      </p:sp>
      <p:sp>
        <p:nvSpPr>
          <p:cNvPr id="47107" name="Rectangle 3"/>
          <p:cNvSpPr>
            <a:spLocks noGrp="1" noChangeArrowheads="1"/>
          </p:cNvSpPr>
          <p:nvPr>
            <p:ph type="body" idx="1"/>
          </p:nvPr>
        </p:nvSpPr>
        <p:spPr/>
        <p:txBody>
          <a:bodyPr/>
          <a:lstStyle/>
          <a:p>
            <a:r>
              <a:rPr lang="en-US" altLang="en-US" smtClean="0"/>
              <a:t>Do not use borders</a:t>
            </a:r>
          </a:p>
          <a:p>
            <a:r>
              <a:rPr lang="en-US" altLang="en-US" smtClean="0"/>
              <a:t>They reduce the amount of space available for your text and data</a:t>
            </a:r>
          </a:p>
          <a:p>
            <a:r>
              <a:rPr lang="en-US" altLang="en-US" smtClean="0"/>
              <a:t>They slow down the slide display</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Diagram slides</a:t>
            </a:r>
          </a:p>
        </p:txBody>
      </p:sp>
      <p:sp>
        <p:nvSpPr>
          <p:cNvPr id="49155" name="Rectangle 3"/>
          <p:cNvSpPr>
            <a:spLocks noGrp="1" noChangeArrowheads="1"/>
          </p:cNvSpPr>
          <p:nvPr>
            <p:ph type="body" idx="1"/>
          </p:nvPr>
        </p:nvSpPr>
        <p:spPr>
          <a:xfrm>
            <a:off x="673100" y="1219200"/>
            <a:ext cx="8326438" cy="4929188"/>
          </a:xfrm>
        </p:spPr>
        <p:txBody>
          <a:bodyPr/>
          <a:lstStyle/>
          <a:p>
            <a:r>
              <a:rPr lang="en-US" altLang="en-US" smtClean="0"/>
              <a:t>Keep diagrams simple</a:t>
            </a:r>
          </a:p>
          <a:p>
            <a:r>
              <a:rPr lang="en-US" altLang="en-US" smtClean="0"/>
              <a:t>Easy to view</a:t>
            </a:r>
          </a:p>
          <a:p>
            <a:r>
              <a:rPr lang="en-US" altLang="en-US" smtClean="0"/>
              <a:t>Make text readable</a:t>
            </a:r>
          </a:p>
          <a:p>
            <a:r>
              <a:rPr lang="en-US" altLang="en-US" smtClean="0"/>
              <a:t>Use all space in rectangle</a:t>
            </a:r>
          </a:p>
          <a:p>
            <a:r>
              <a:rPr lang="en-US" altLang="en-US" smtClean="0"/>
              <a:t>Example follows:</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a:r>
              <a:rPr lang="en-US" altLang="en-US" smtClean="0"/>
              <a:t>Example:  Backplane ASP Connections</a:t>
            </a:r>
          </a:p>
        </p:txBody>
      </p:sp>
      <p:grpSp>
        <p:nvGrpSpPr>
          <p:cNvPr id="2" name="Group 50"/>
          <p:cNvGrpSpPr>
            <a:grpSpLocks/>
          </p:cNvGrpSpPr>
          <p:nvPr/>
        </p:nvGrpSpPr>
        <p:grpSpPr bwMode="auto">
          <a:xfrm>
            <a:off x="1752600" y="3429000"/>
            <a:ext cx="1524000" cy="3200400"/>
            <a:chOff x="144" y="2160"/>
            <a:chExt cx="960" cy="2016"/>
          </a:xfrm>
        </p:grpSpPr>
        <p:sp>
          <p:nvSpPr>
            <p:cNvPr id="51249" name="Rectangle 3"/>
            <p:cNvSpPr>
              <a:spLocks noChangeArrowheads="1"/>
            </p:cNvSpPr>
            <p:nvPr/>
          </p:nvSpPr>
          <p:spPr bwMode="auto">
            <a:xfrm>
              <a:off x="144" y="2160"/>
              <a:ext cx="960" cy="2016"/>
            </a:xfrm>
            <a:prstGeom prst="rect">
              <a:avLst/>
            </a:prstGeom>
            <a:noFill/>
            <a:ln w="762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1250" name="Rectangle 6"/>
            <p:cNvSpPr>
              <a:spLocks noChangeArrowheads="1"/>
            </p:cNvSpPr>
            <p:nvPr/>
          </p:nvSpPr>
          <p:spPr bwMode="auto">
            <a:xfrm>
              <a:off x="240" y="297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rgbClr val="FFFFFF"/>
                  </a:solidFill>
                </a:rPr>
                <a:t>PSBM</a:t>
              </a:r>
            </a:p>
          </p:txBody>
        </p:sp>
      </p:grpSp>
      <p:grpSp>
        <p:nvGrpSpPr>
          <p:cNvPr id="3" name="Group 44"/>
          <p:cNvGrpSpPr>
            <a:grpSpLocks/>
          </p:cNvGrpSpPr>
          <p:nvPr/>
        </p:nvGrpSpPr>
        <p:grpSpPr bwMode="auto">
          <a:xfrm>
            <a:off x="8304213" y="1217613"/>
            <a:ext cx="1525587" cy="5259387"/>
            <a:chOff x="4271" y="767"/>
            <a:chExt cx="961" cy="3313"/>
          </a:xfrm>
        </p:grpSpPr>
        <p:sp>
          <p:nvSpPr>
            <p:cNvPr id="51240" name="Rectangle 13"/>
            <p:cNvSpPr>
              <a:spLocks noChangeArrowheads="1"/>
            </p:cNvSpPr>
            <p:nvPr/>
          </p:nvSpPr>
          <p:spPr bwMode="auto">
            <a:xfrm>
              <a:off x="4271" y="767"/>
              <a:ext cx="866" cy="386"/>
            </a:xfrm>
            <a:prstGeom prst="rect">
              <a:avLst/>
            </a:prstGeom>
            <a:noFill/>
            <a:ln w="254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1241" name="Rectangle 14"/>
            <p:cNvSpPr>
              <a:spLocks noChangeArrowheads="1"/>
            </p:cNvSpPr>
            <p:nvPr/>
          </p:nvSpPr>
          <p:spPr bwMode="auto">
            <a:xfrm>
              <a:off x="4271" y="1151"/>
              <a:ext cx="866" cy="386"/>
            </a:xfrm>
            <a:prstGeom prst="rect">
              <a:avLst/>
            </a:prstGeom>
            <a:noFill/>
            <a:ln w="254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1242" name="Rectangle 15"/>
            <p:cNvSpPr>
              <a:spLocks noChangeArrowheads="1"/>
            </p:cNvSpPr>
            <p:nvPr/>
          </p:nvSpPr>
          <p:spPr bwMode="auto">
            <a:xfrm>
              <a:off x="4368" y="816"/>
              <a:ext cx="8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Board 3</a:t>
              </a:r>
            </a:p>
          </p:txBody>
        </p:sp>
        <p:sp>
          <p:nvSpPr>
            <p:cNvPr id="51243" name="Rectangle 16"/>
            <p:cNvSpPr>
              <a:spLocks noChangeArrowheads="1"/>
            </p:cNvSpPr>
            <p:nvPr/>
          </p:nvSpPr>
          <p:spPr bwMode="auto">
            <a:xfrm>
              <a:off x="4416" y="1200"/>
              <a:ext cx="6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rgbClr val="FFFFFF"/>
                  </a:solidFill>
                </a:rPr>
                <a:t>ASP</a:t>
              </a:r>
            </a:p>
          </p:txBody>
        </p:sp>
        <p:sp>
          <p:nvSpPr>
            <p:cNvPr id="51244" name="Line 18"/>
            <p:cNvSpPr>
              <a:spLocks noChangeShapeType="1"/>
            </p:cNvSpPr>
            <p:nvPr/>
          </p:nvSpPr>
          <p:spPr bwMode="auto">
            <a:xfrm flipV="1">
              <a:off x="5040" y="1537"/>
              <a:ext cx="0" cy="2543"/>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45" name="Line 20"/>
            <p:cNvSpPr>
              <a:spLocks noChangeShapeType="1"/>
            </p:cNvSpPr>
            <p:nvPr/>
          </p:nvSpPr>
          <p:spPr bwMode="auto">
            <a:xfrm>
              <a:off x="4368" y="1537"/>
              <a:ext cx="0" cy="76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46" name="Line 22"/>
            <p:cNvSpPr>
              <a:spLocks noChangeShapeType="1"/>
            </p:cNvSpPr>
            <p:nvPr/>
          </p:nvSpPr>
          <p:spPr bwMode="auto">
            <a:xfrm>
              <a:off x="4704" y="1537"/>
              <a:ext cx="0" cy="172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47" name="Line 24"/>
            <p:cNvSpPr>
              <a:spLocks noChangeShapeType="1"/>
            </p:cNvSpPr>
            <p:nvPr/>
          </p:nvSpPr>
          <p:spPr bwMode="auto">
            <a:xfrm>
              <a:off x="4560" y="1537"/>
              <a:ext cx="0" cy="124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48" name="Line 26"/>
            <p:cNvSpPr>
              <a:spLocks noChangeShapeType="1"/>
            </p:cNvSpPr>
            <p:nvPr/>
          </p:nvSpPr>
          <p:spPr bwMode="auto">
            <a:xfrm>
              <a:off x="4848" y="1537"/>
              <a:ext cx="0" cy="2159"/>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43"/>
          <p:cNvGrpSpPr>
            <a:grpSpLocks/>
          </p:cNvGrpSpPr>
          <p:nvPr/>
        </p:nvGrpSpPr>
        <p:grpSpPr bwMode="auto">
          <a:xfrm>
            <a:off x="6246813" y="1217613"/>
            <a:ext cx="1449387" cy="5259387"/>
            <a:chOff x="2975" y="767"/>
            <a:chExt cx="913" cy="3313"/>
          </a:xfrm>
        </p:grpSpPr>
        <p:sp>
          <p:nvSpPr>
            <p:cNvPr id="51231" name="Rectangle 9"/>
            <p:cNvSpPr>
              <a:spLocks noChangeArrowheads="1"/>
            </p:cNvSpPr>
            <p:nvPr/>
          </p:nvSpPr>
          <p:spPr bwMode="auto">
            <a:xfrm>
              <a:off x="2975" y="767"/>
              <a:ext cx="866" cy="386"/>
            </a:xfrm>
            <a:prstGeom prst="rect">
              <a:avLst/>
            </a:prstGeom>
            <a:noFill/>
            <a:ln w="254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1232" name="Rectangle 10"/>
            <p:cNvSpPr>
              <a:spLocks noChangeArrowheads="1"/>
            </p:cNvSpPr>
            <p:nvPr/>
          </p:nvSpPr>
          <p:spPr bwMode="auto">
            <a:xfrm>
              <a:off x="2975" y="1151"/>
              <a:ext cx="866" cy="386"/>
            </a:xfrm>
            <a:prstGeom prst="rect">
              <a:avLst/>
            </a:prstGeom>
            <a:noFill/>
            <a:ln w="254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1233" name="Rectangle 11"/>
            <p:cNvSpPr>
              <a:spLocks noChangeArrowheads="1"/>
            </p:cNvSpPr>
            <p:nvPr/>
          </p:nvSpPr>
          <p:spPr bwMode="auto">
            <a:xfrm>
              <a:off x="3072" y="816"/>
              <a:ext cx="81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Board 2</a:t>
              </a:r>
            </a:p>
          </p:txBody>
        </p:sp>
        <p:sp>
          <p:nvSpPr>
            <p:cNvPr id="51234" name="Rectangle 12"/>
            <p:cNvSpPr>
              <a:spLocks noChangeArrowheads="1"/>
            </p:cNvSpPr>
            <p:nvPr/>
          </p:nvSpPr>
          <p:spPr bwMode="auto">
            <a:xfrm>
              <a:off x="3120" y="1200"/>
              <a:ext cx="6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rgbClr val="FFFFFF"/>
                  </a:solidFill>
                </a:rPr>
                <a:t>ASP</a:t>
              </a:r>
            </a:p>
          </p:txBody>
        </p:sp>
        <p:sp>
          <p:nvSpPr>
            <p:cNvPr id="51235" name="Line 28"/>
            <p:cNvSpPr>
              <a:spLocks noChangeShapeType="1"/>
            </p:cNvSpPr>
            <p:nvPr/>
          </p:nvSpPr>
          <p:spPr bwMode="auto">
            <a:xfrm>
              <a:off x="3072" y="1537"/>
              <a:ext cx="0" cy="76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6" name="Line 30"/>
            <p:cNvSpPr>
              <a:spLocks noChangeShapeType="1"/>
            </p:cNvSpPr>
            <p:nvPr/>
          </p:nvSpPr>
          <p:spPr bwMode="auto">
            <a:xfrm>
              <a:off x="3744" y="1537"/>
              <a:ext cx="0" cy="2543"/>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7" name="Line 32"/>
            <p:cNvSpPr>
              <a:spLocks noChangeShapeType="1"/>
            </p:cNvSpPr>
            <p:nvPr/>
          </p:nvSpPr>
          <p:spPr bwMode="auto">
            <a:xfrm>
              <a:off x="3408" y="1537"/>
              <a:ext cx="0" cy="172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8" name="Line 34"/>
            <p:cNvSpPr>
              <a:spLocks noChangeShapeType="1"/>
            </p:cNvSpPr>
            <p:nvPr/>
          </p:nvSpPr>
          <p:spPr bwMode="auto">
            <a:xfrm>
              <a:off x="3216" y="1537"/>
              <a:ext cx="0" cy="124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9" name="Line 35"/>
            <p:cNvSpPr>
              <a:spLocks noChangeShapeType="1"/>
            </p:cNvSpPr>
            <p:nvPr/>
          </p:nvSpPr>
          <p:spPr bwMode="auto">
            <a:xfrm>
              <a:off x="3552" y="1537"/>
              <a:ext cx="0" cy="2159"/>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42"/>
          <p:cNvGrpSpPr>
            <a:grpSpLocks/>
          </p:cNvGrpSpPr>
          <p:nvPr/>
        </p:nvGrpSpPr>
        <p:grpSpPr bwMode="auto">
          <a:xfrm>
            <a:off x="4189413" y="1217613"/>
            <a:ext cx="1449387" cy="5259387"/>
            <a:chOff x="1679" y="767"/>
            <a:chExt cx="913" cy="3313"/>
          </a:xfrm>
        </p:grpSpPr>
        <p:sp>
          <p:nvSpPr>
            <p:cNvPr id="51222" name="Rectangle 4"/>
            <p:cNvSpPr>
              <a:spLocks noChangeArrowheads="1"/>
            </p:cNvSpPr>
            <p:nvPr/>
          </p:nvSpPr>
          <p:spPr bwMode="auto">
            <a:xfrm>
              <a:off x="1679" y="767"/>
              <a:ext cx="866" cy="386"/>
            </a:xfrm>
            <a:prstGeom prst="rect">
              <a:avLst/>
            </a:prstGeom>
            <a:noFill/>
            <a:ln w="254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1223" name="Rectangle 5"/>
            <p:cNvSpPr>
              <a:spLocks noChangeArrowheads="1"/>
            </p:cNvSpPr>
            <p:nvPr/>
          </p:nvSpPr>
          <p:spPr bwMode="auto">
            <a:xfrm>
              <a:off x="1679" y="1151"/>
              <a:ext cx="866" cy="386"/>
            </a:xfrm>
            <a:prstGeom prst="rect">
              <a:avLst/>
            </a:prstGeom>
            <a:noFill/>
            <a:ln w="254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1224" name="Rectangle 7"/>
            <p:cNvSpPr>
              <a:spLocks noChangeArrowheads="1"/>
            </p:cNvSpPr>
            <p:nvPr/>
          </p:nvSpPr>
          <p:spPr bwMode="auto">
            <a:xfrm>
              <a:off x="1776" y="816"/>
              <a:ext cx="81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Board 1</a:t>
              </a:r>
            </a:p>
          </p:txBody>
        </p:sp>
        <p:sp>
          <p:nvSpPr>
            <p:cNvPr id="51225" name="Rectangle 8"/>
            <p:cNvSpPr>
              <a:spLocks noChangeArrowheads="1"/>
            </p:cNvSpPr>
            <p:nvPr/>
          </p:nvSpPr>
          <p:spPr bwMode="auto">
            <a:xfrm>
              <a:off x="1824" y="1200"/>
              <a:ext cx="6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rgbClr val="FFFFFF"/>
                  </a:solidFill>
                </a:rPr>
                <a:t>ASP</a:t>
              </a:r>
            </a:p>
          </p:txBody>
        </p:sp>
        <p:sp>
          <p:nvSpPr>
            <p:cNvPr id="51226" name="Line 27"/>
            <p:cNvSpPr>
              <a:spLocks noChangeShapeType="1"/>
            </p:cNvSpPr>
            <p:nvPr/>
          </p:nvSpPr>
          <p:spPr bwMode="auto">
            <a:xfrm>
              <a:off x="1728" y="1537"/>
              <a:ext cx="0" cy="76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7" name="Line 29"/>
            <p:cNvSpPr>
              <a:spLocks noChangeShapeType="1"/>
            </p:cNvSpPr>
            <p:nvPr/>
          </p:nvSpPr>
          <p:spPr bwMode="auto">
            <a:xfrm>
              <a:off x="2448" y="1537"/>
              <a:ext cx="0" cy="2543"/>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8" name="Line 31"/>
            <p:cNvSpPr>
              <a:spLocks noChangeShapeType="1"/>
            </p:cNvSpPr>
            <p:nvPr/>
          </p:nvSpPr>
          <p:spPr bwMode="auto">
            <a:xfrm>
              <a:off x="2064" y="1537"/>
              <a:ext cx="0" cy="172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9" name="Line 33"/>
            <p:cNvSpPr>
              <a:spLocks noChangeShapeType="1"/>
            </p:cNvSpPr>
            <p:nvPr/>
          </p:nvSpPr>
          <p:spPr bwMode="auto">
            <a:xfrm>
              <a:off x="1872" y="1537"/>
              <a:ext cx="0" cy="1247"/>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0" name="Line 36"/>
            <p:cNvSpPr>
              <a:spLocks noChangeShapeType="1"/>
            </p:cNvSpPr>
            <p:nvPr/>
          </p:nvSpPr>
          <p:spPr bwMode="auto">
            <a:xfrm>
              <a:off x="2256" y="1537"/>
              <a:ext cx="0" cy="2159"/>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45"/>
          <p:cNvGrpSpPr>
            <a:grpSpLocks/>
          </p:cNvGrpSpPr>
          <p:nvPr/>
        </p:nvGrpSpPr>
        <p:grpSpPr bwMode="auto">
          <a:xfrm>
            <a:off x="3278188" y="3657600"/>
            <a:ext cx="5180012" cy="476250"/>
            <a:chOff x="1105" y="2304"/>
            <a:chExt cx="3263" cy="300"/>
          </a:xfrm>
        </p:grpSpPr>
        <p:sp>
          <p:nvSpPr>
            <p:cNvPr id="51220" name="Line 19"/>
            <p:cNvSpPr>
              <a:spLocks noChangeShapeType="1"/>
            </p:cNvSpPr>
            <p:nvPr/>
          </p:nvSpPr>
          <p:spPr bwMode="auto">
            <a:xfrm>
              <a:off x="1105" y="2304"/>
              <a:ext cx="3263"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1" name="Rectangle 37"/>
            <p:cNvSpPr>
              <a:spLocks noChangeArrowheads="1"/>
            </p:cNvSpPr>
            <p:nvPr/>
          </p:nvSpPr>
          <p:spPr bwMode="auto">
            <a:xfrm>
              <a:off x="1152" y="2352"/>
              <a:ext cx="43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tdo</a:t>
              </a:r>
            </a:p>
          </p:txBody>
        </p:sp>
      </p:grpSp>
      <p:grpSp>
        <p:nvGrpSpPr>
          <p:cNvPr id="7" name="Group 47"/>
          <p:cNvGrpSpPr>
            <a:grpSpLocks/>
          </p:cNvGrpSpPr>
          <p:nvPr/>
        </p:nvGrpSpPr>
        <p:grpSpPr bwMode="auto">
          <a:xfrm>
            <a:off x="3278188" y="5181600"/>
            <a:ext cx="5713412" cy="476250"/>
            <a:chOff x="1105" y="3264"/>
            <a:chExt cx="3599" cy="300"/>
          </a:xfrm>
        </p:grpSpPr>
        <p:sp>
          <p:nvSpPr>
            <p:cNvPr id="51218" name="Line 21"/>
            <p:cNvSpPr>
              <a:spLocks noChangeShapeType="1"/>
            </p:cNvSpPr>
            <p:nvPr/>
          </p:nvSpPr>
          <p:spPr bwMode="auto">
            <a:xfrm>
              <a:off x="1105" y="3264"/>
              <a:ext cx="3599"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9" name="Rectangle 38"/>
            <p:cNvSpPr>
              <a:spLocks noChangeArrowheads="1"/>
            </p:cNvSpPr>
            <p:nvPr/>
          </p:nvSpPr>
          <p:spPr bwMode="auto">
            <a:xfrm>
              <a:off x="1152" y="3312"/>
              <a:ext cx="43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tms</a:t>
              </a:r>
            </a:p>
          </p:txBody>
        </p:sp>
      </p:grpSp>
      <p:grpSp>
        <p:nvGrpSpPr>
          <p:cNvPr id="8" name="Group 48"/>
          <p:cNvGrpSpPr>
            <a:grpSpLocks/>
          </p:cNvGrpSpPr>
          <p:nvPr/>
        </p:nvGrpSpPr>
        <p:grpSpPr bwMode="auto">
          <a:xfrm>
            <a:off x="3278188" y="5867400"/>
            <a:ext cx="5942012" cy="400050"/>
            <a:chOff x="1105" y="3696"/>
            <a:chExt cx="3743" cy="252"/>
          </a:xfrm>
        </p:grpSpPr>
        <p:sp>
          <p:nvSpPr>
            <p:cNvPr id="51216" name="Line 25"/>
            <p:cNvSpPr>
              <a:spLocks noChangeShapeType="1"/>
            </p:cNvSpPr>
            <p:nvPr/>
          </p:nvSpPr>
          <p:spPr bwMode="auto">
            <a:xfrm>
              <a:off x="1105" y="3696"/>
              <a:ext cx="3743"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7" name="Rectangle 39"/>
            <p:cNvSpPr>
              <a:spLocks noChangeArrowheads="1"/>
            </p:cNvSpPr>
            <p:nvPr/>
          </p:nvSpPr>
          <p:spPr bwMode="auto">
            <a:xfrm>
              <a:off x="1152" y="3696"/>
              <a:ext cx="43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tdi</a:t>
              </a:r>
            </a:p>
          </p:txBody>
        </p:sp>
      </p:grpSp>
      <p:grpSp>
        <p:nvGrpSpPr>
          <p:cNvPr id="9" name="Group 49"/>
          <p:cNvGrpSpPr>
            <a:grpSpLocks/>
          </p:cNvGrpSpPr>
          <p:nvPr/>
        </p:nvGrpSpPr>
        <p:grpSpPr bwMode="auto">
          <a:xfrm>
            <a:off x="3278188" y="6461125"/>
            <a:ext cx="6246812" cy="400050"/>
            <a:chOff x="1105" y="4070"/>
            <a:chExt cx="3935" cy="252"/>
          </a:xfrm>
        </p:grpSpPr>
        <p:sp>
          <p:nvSpPr>
            <p:cNvPr id="51214" name="Line 17"/>
            <p:cNvSpPr>
              <a:spLocks noChangeShapeType="1"/>
            </p:cNvSpPr>
            <p:nvPr/>
          </p:nvSpPr>
          <p:spPr bwMode="auto">
            <a:xfrm>
              <a:off x="1105" y="4080"/>
              <a:ext cx="3935"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5" name="Rectangle 40"/>
            <p:cNvSpPr>
              <a:spLocks noChangeArrowheads="1"/>
            </p:cNvSpPr>
            <p:nvPr/>
          </p:nvSpPr>
          <p:spPr bwMode="auto">
            <a:xfrm>
              <a:off x="1152" y="4070"/>
              <a:ext cx="43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trst</a:t>
              </a:r>
            </a:p>
          </p:txBody>
        </p:sp>
      </p:grpSp>
      <p:grpSp>
        <p:nvGrpSpPr>
          <p:cNvPr id="10" name="Group 46"/>
          <p:cNvGrpSpPr>
            <a:grpSpLocks/>
          </p:cNvGrpSpPr>
          <p:nvPr/>
        </p:nvGrpSpPr>
        <p:grpSpPr bwMode="auto">
          <a:xfrm>
            <a:off x="3278188" y="4419600"/>
            <a:ext cx="5484812" cy="476250"/>
            <a:chOff x="1105" y="2784"/>
            <a:chExt cx="3455" cy="300"/>
          </a:xfrm>
        </p:grpSpPr>
        <p:sp>
          <p:nvSpPr>
            <p:cNvPr id="51212" name="Line 23"/>
            <p:cNvSpPr>
              <a:spLocks noChangeShapeType="1"/>
            </p:cNvSpPr>
            <p:nvPr/>
          </p:nvSpPr>
          <p:spPr bwMode="auto">
            <a:xfrm>
              <a:off x="1105" y="2784"/>
              <a:ext cx="3455"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3" name="Rectangle 41"/>
            <p:cNvSpPr>
              <a:spLocks noChangeArrowheads="1"/>
            </p:cNvSpPr>
            <p:nvPr/>
          </p:nvSpPr>
          <p:spPr bwMode="auto">
            <a:xfrm>
              <a:off x="1152" y="2832"/>
              <a:ext cx="43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2000">
                  <a:solidFill>
                    <a:srgbClr val="FFFFFF"/>
                  </a:solidFill>
                </a:rPr>
                <a:t>tck</a:t>
              </a:r>
            </a:p>
          </p:txBody>
        </p:sp>
      </p:grpSp>
      <p:sp>
        <p:nvSpPr>
          <p:cNvPr id="11" name="Slide Number Placeholder 10"/>
          <p:cNvSpPr>
            <a:spLocks noGrp="1"/>
          </p:cNvSpPr>
          <p:nvPr>
            <p:ph type="sldNum" sz="quarter" idx="12"/>
          </p:nvPr>
        </p:nvSpPr>
        <p:spPr/>
        <p:txBody>
          <a:bodyPr/>
          <a:lstStyle/>
          <a:p>
            <a:pPr>
              <a:defRPr/>
            </a:pPr>
            <a:fld id="{0DB3F05C-FB0B-4D6F-9789-349BD8A98256}" type="slidenum">
              <a:rPr lang="en-US" altLang="en-US" smtClean="0"/>
              <a:pPr>
                <a:defRPr/>
              </a:pPr>
              <a:t>24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0-#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0-#ppt_w/2"/>
                                          </p:val>
                                        </p:tav>
                                        <p:tav tm="100000">
                                          <p:val>
                                            <p:strVal val="#ppt_x"/>
                                          </p:val>
                                        </p:tav>
                                      </p:tavLst>
                                    </p:anim>
                                    <p:anim calcmode="lin" valueType="num">
                                      <p:cBhvr additive="base">
                                        <p:cTn id="4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0-#ppt_w/2"/>
                                          </p:val>
                                        </p:tav>
                                        <p:tav tm="100000">
                                          <p:val>
                                            <p:strVal val="#ppt_x"/>
                                          </p:val>
                                        </p:tav>
                                      </p:tavLst>
                                    </p:anim>
                                    <p:anim calcmode="lin" valueType="num">
                                      <p:cBhvr additive="base">
                                        <p:cTn id="5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0-#ppt_w/2"/>
                                          </p:val>
                                        </p:tav>
                                        <p:tav tm="100000">
                                          <p:val>
                                            <p:strVal val="#ppt_x"/>
                                          </p:val>
                                        </p:tav>
                                      </p:tavLst>
                                    </p:anim>
                                    <p:anim calcmode="lin" valueType="num">
                                      <p:cBhvr additive="base">
                                        <p:cTn id="5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Presenting Data - Graphs</a:t>
            </a:r>
          </a:p>
        </p:txBody>
      </p:sp>
      <p:sp>
        <p:nvSpPr>
          <p:cNvPr id="53251" name="Rectangle 3"/>
          <p:cNvSpPr>
            <a:spLocks noGrp="1" noChangeArrowheads="1"/>
          </p:cNvSpPr>
          <p:nvPr>
            <p:ph type="body" idx="1"/>
          </p:nvPr>
        </p:nvSpPr>
        <p:spPr/>
        <p:txBody>
          <a:bodyPr/>
          <a:lstStyle/>
          <a:p>
            <a:r>
              <a:rPr lang="en-US" altLang="en-US" smtClean="0"/>
              <a:t>Use graphs, not tables</a:t>
            </a:r>
          </a:p>
          <a:p>
            <a:r>
              <a:rPr lang="en-US" altLang="en-US" smtClean="0"/>
              <a:t>Keep graphs simple</a:t>
            </a:r>
          </a:p>
          <a:p>
            <a:r>
              <a:rPr lang="en-US" altLang="en-US" smtClean="0"/>
              <a:t>Eliminate or subdue distracting grid lines</a:t>
            </a:r>
          </a:p>
          <a:p>
            <a:r>
              <a:rPr lang="en-US" altLang="en-US" smtClean="0"/>
              <a:t>Use large font sizes</a:t>
            </a:r>
          </a:p>
          <a:p>
            <a:r>
              <a:rPr lang="en-US" altLang="en-US" smtClean="0"/>
              <a:t>Example follows:</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en-US" altLang="en-US" smtClean="0"/>
              <a:t>Fault </a:t>
            </a:r>
            <a:r>
              <a:rPr lang="en-US" altLang="en-US" smtClean="0">
                <a:solidFill>
                  <a:srgbClr val="FFFF66"/>
                </a:solidFill>
              </a:rPr>
              <a:t>coverage</a:t>
            </a:r>
            <a:r>
              <a:rPr lang="en-US" altLang="en-US" smtClean="0"/>
              <a:t> vs. No. of Vectors</a:t>
            </a:r>
          </a:p>
        </p:txBody>
      </p:sp>
      <p:sp>
        <p:nvSpPr>
          <p:cNvPr id="55299" name="Line 4"/>
          <p:cNvSpPr>
            <a:spLocks noChangeShapeType="1"/>
          </p:cNvSpPr>
          <p:nvPr/>
        </p:nvSpPr>
        <p:spPr bwMode="auto">
          <a:xfrm flipH="1">
            <a:off x="3390900" y="1368425"/>
            <a:ext cx="0" cy="40417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0" name="Line 5"/>
          <p:cNvSpPr>
            <a:spLocks noChangeShapeType="1"/>
          </p:cNvSpPr>
          <p:nvPr/>
        </p:nvSpPr>
        <p:spPr bwMode="auto">
          <a:xfrm>
            <a:off x="3344863" y="5392738"/>
            <a:ext cx="93662" cy="15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1" name="Line 6"/>
          <p:cNvSpPr>
            <a:spLocks noChangeShapeType="1"/>
          </p:cNvSpPr>
          <p:nvPr/>
        </p:nvSpPr>
        <p:spPr bwMode="auto">
          <a:xfrm>
            <a:off x="3344863" y="4592638"/>
            <a:ext cx="93662" cy="15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2" name="Line 7"/>
          <p:cNvSpPr>
            <a:spLocks noChangeShapeType="1"/>
          </p:cNvSpPr>
          <p:nvPr/>
        </p:nvSpPr>
        <p:spPr bwMode="auto">
          <a:xfrm>
            <a:off x="3344863" y="3779838"/>
            <a:ext cx="93662" cy="15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3" name="Line 8"/>
          <p:cNvSpPr>
            <a:spLocks noChangeShapeType="1"/>
          </p:cNvSpPr>
          <p:nvPr/>
        </p:nvSpPr>
        <p:spPr bwMode="auto">
          <a:xfrm>
            <a:off x="3344863" y="2979738"/>
            <a:ext cx="93662" cy="15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4" name="Line 9"/>
          <p:cNvSpPr>
            <a:spLocks noChangeShapeType="1"/>
          </p:cNvSpPr>
          <p:nvPr/>
        </p:nvSpPr>
        <p:spPr bwMode="auto">
          <a:xfrm>
            <a:off x="3344863" y="2166938"/>
            <a:ext cx="93662" cy="15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5" name="Line 10"/>
          <p:cNvSpPr>
            <a:spLocks noChangeShapeType="1"/>
          </p:cNvSpPr>
          <p:nvPr/>
        </p:nvSpPr>
        <p:spPr bwMode="auto">
          <a:xfrm>
            <a:off x="3344863" y="1368425"/>
            <a:ext cx="93662" cy="1588"/>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6" name="Line 11"/>
          <p:cNvSpPr>
            <a:spLocks noChangeShapeType="1"/>
          </p:cNvSpPr>
          <p:nvPr/>
        </p:nvSpPr>
        <p:spPr bwMode="auto">
          <a:xfrm>
            <a:off x="3446463" y="5394325"/>
            <a:ext cx="5929312" cy="1588"/>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7" name="Line 12"/>
          <p:cNvSpPr>
            <a:spLocks noChangeShapeType="1"/>
          </p:cNvSpPr>
          <p:nvPr/>
        </p:nvSpPr>
        <p:spPr bwMode="auto">
          <a:xfrm flipV="1">
            <a:off x="3438525" y="5392738"/>
            <a:ext cx="1588"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8" name="Line 13"/>
          <p:cNvSpPr>
            <a:spLocks noChangeShapeType="1"/>
          </p:cNvSpPr>
          <p:nvPr/>
        </p:nvSpPr>
        <p:spPr bwMode="auto">
          <a:xfrm flipV="1">
            <a:off x="4287838" y="5392738"/>
            <a:ext cx="1587"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9" name="Line 14"/>
          <p:cNvSpPr>
            <a:spLocks noChangeShapeType="1"/>
          </p:cNvSpPr>
          <p:nvPr/>
        </p:nvSpPr>
        <p:spPr bwMode="auto">
          <a:xfrm flipV="1">
            <a:off x="5137150" y="5392738"/>
            <a:ext cx="1588"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0" name="Line 15"/>
          <p:cNvSpPr>
            <a:spLocks noChangeShapeType="1"/>
          </p:cNvSpPr>
          <p:nvPr/>
        </p:nvSpPr>
        <p:spPr bwMode="auto">
          <a:xfrm flipV="1">
            <a:off x="5984875" y="5392738"/>
            <a:ext cx="1588"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1" name="Line 16"/>
          <p:cNvSpPr>
            <a:spLocks noChangeShapeType="1"/>
          </p:cNvSpPr>
          <p:nvPr/>
        </p:nvSpPr>
        <p:spPr bwMode="auto">
          <a:xfrm flipV="1">
            <a:off x="6821488" y="5392738"/>
            <a:ext cx="1587"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2" name="Line 17"/>
          <p:cNvSpPr>
            <a:spLocks noChangeShapeType="1"/>
          </p:cNvSpPr>
          <p:nvPr/>
        </p:nvSpPr>
        <p:spPr bwMode="auto">
          <a:xfrm flipV="1">
            <a:off x="7669213" y="5392738"/>
            <a:ext cx="1587"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3" name="Line 18"/>
          <p:cNvSpPr>
            <a:spLocks noChangeShapeType="1"/>
          </p:cNvSpPr>
          <p:nvPr/>
        </p:nvSpPr>
        <p:spPr bwMode="auto">
          <a:xfrm flipV="1">
            <a:off x="8518525" y="5392738"/>
            <a:ext cx="1588"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4" name="Line 19"/>
          <p:cNvSpPr>
            <a:spLocks noChangeShapeType="1"/>
          </p:cNvSpPr>
          <p:nvPr/>
        </p:nvSpPr>
        <p:spPr bwMode="auto">
          <a:xfrm flipV="1">
            <a:off x="9367838" y="5392738"/>
            <a:ext cx="1587" cy="79375"/>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76"/>
          <p:cNvGrpSpPr>
            <a:grpSpLocks/>
          </p:cNvGrpSpPr>
          <p:nvPr/>
        </p:nvGrpSpPr>
        <p:grpSpPr bwMode="auto">
          <a:xfrm>
            <a:off x="3762375" y="3686175"/>
            <a:ext cx="1900238" cy="1612900"/>
            <a:chOff x="1774" y="2322"/>
            <a:chExt cx="1197" cy="1016"/>
          </a:xfrm>
        </p:grpSpPr>
        <p:sp>
          <p:nvSpPr>
            <p:cNvPr id="55356" name="Line 21"/>
            <p:cNvSpPr>
              <a:spLocks noChangeShapeType="1"/>
            </p:cNvSpPr>
            <p:nvPr/>
          </p:nvSpPr>
          <p:spPr bwMode="auto">
            <a:xfrm flipV="1">
              <a:off x="2368" y="2381"/>
              <a:ext cx="535" cy="512"/>
            </a:xfrm>
            <a:prstGeom prst="line">
              <a:avLst/>
            </a:prstGeom>
            <a:noFill/>
            <a:ln w="269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57" name="Rectangle 36"/>
            <p:cNvSpPr>
              <a:spLocks noChangeArrowheads="1"/>
            </p:cNvSpPr>
            <p:nvPr/>
          </p:nvSpPr>
          <p:spPr bwMode="auto">
            <a:xfrm>
              <a:off x="2843" y="2322"/>
              <a:ext cx="128" cy="126"/>
            </a:xfrm>
            <a:prstGeom prst="rect">
              <a:avLst/>
            </a:prstGeom>
            <a:solidFill>
              <a:srgbClr val="FFFFFF"/>
            </a:solidFill>
            <a:ln w="9525">
              <a:solidFill>
                <a:srgbClr val="FFFFFF"/>
              </a:solidFill>
              <a:miter lim="800000"/>
              <a:headEnd/>
              <a:tailEnd/>
            </a:ln>
          </p:spPr>
          <p:txBody>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5358" name="Line 20"/>
            <p:cNvSpPr>
              <a:spLocks noChangeShapeType="1"/>
            </p:cNvSpPr>
            <p:nvPr/>
          </p:nvSpPr>
          <p:spPr bwMode="auto">
            <a:xfrm flipV="1">
              <a:off x="1833" y="2893"/>
              <a:ext cx="535" cy="378"/>
            </a:xfrm>
            <a:prstGeom prst="line">
              <a:avLst/>
            </a:prstGeom>
            <a:noFill/>
            <a:ln w="269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59" name="Rectangle 26"/>
            <p:cNvSpPr>
              <a:spLocks noChangeArrowheads="1"/>
            </p:cNvSpPr>
            <p:nvPr/>
          </p:nvSpPr>
          <p:spPr bwMode="auto">
            <a:xfrm>
              <a:off x="1774" y="3212"/>
              <a:ext cx="127" cy="126"/>
            </a:xfrm>
            <a:prstGeom prst="rect">
              <a:avLst/>
            </a:prstGeom>
            <a:solidFill>
              <a:srgbClr val="FFFFFF"/>
            </a:solidFill>
            <a:ln w="9525">
              <a:solidFill>
                <a:srgbClr val="FFFFFF"/>
              </a:solidFill>
              <a:miter lim="800000"/>
              <a:headEnd/>
              <a:tailEnd/>
            </a:ln>
          </p:spPr>
          <p:txBody>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5360" name="Line 27"/>
            <p:cNvSpPr>
              <a:spLocks noChangeShapeType="1"/>
            </p:cNvSpPr>
            <p:nvPr/>
          </p:nvSpPr>
          <p:spPr bwMode="auto">
            <a:xfrm flipH="1" flipV="1">
              <a:off x="1774" y="3212"/>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1" name="Line 28"/>
            <p:cNvSpPr>
              <a:spLocks noChangeShapeType="1"/>
            </p:cNvSpPr>
            <p:nvPr/>
          </p:nvSpPr>
          <p:spPr bwMode="auto">
            <a:xfrm>
              <a:off x="1833" y="3271"/>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2" name="Line 29"/>
            <p:cNvSpPr>
              <a:spLocks noChangeShapeType="1"/>
            </p:cNvSpPr>
            <p:nvPr/>
          </p:nvSpPr>
          <p:spPr bwMode="auto">
            <a:xfrm flipH="1">
              <a:off x="1774" y="3271"/>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3" name="Line 30"/>
            <p:cNvSpPr>
              <a:spLocks noChangeShapeType="1"/>
            </p:cNvSpPr>
            <p:nvPr/>
          </p:nvSpPr>
          <p:spPr bwMode="auto">
            <a:xfrm flipV="1">
              <a:off x="1833" y="3212"/>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4" name="Rectangle 31"/>
            <p:cNvSpPr>
              <a:spLocks noChangeArrowheads="1"/>
            </p:cNvSpPr>
            <p:nvPr/>
          </p:nvSpPr>
          <p:spPr bwMode="auto">
            <a:xfrm>
              <a:off x="2309" y="2834"/>
              <a:ext cx="127" cy="126"/>
            </a:xfrm>
            <a:prstGeom prst="rect">
              <a:avLst/>
            </a:prstGeom>
            <a:solidFill>
              <a:srgbClr val="FFFFFF"/>
            </a:solidFill>
            <a:ln w="9525">
              <a:solidFill>
                <a:srgbClr val="FFFFFF"/>
              </a:solidFill>
              <a:miter lim="800000"/>
              <a:headEnd/>
              <a:tailEnd/>
            </a:ln>
          </p:spPr>
          <p:txBody>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5365" name="Line 32"/>
            <p:cNvSpPr>
              <a:spLocks noChangeShapeType="1"/>
            </p:cNvSpPr>
            <p:nvPr/>
          </p:nvSpPr>
          <p:spPr bwMode="auto">
            <a:xfrm flipH="1" flipV="1">
              <a:off x="2309" y="2834"/>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6" name="Line 33"/>
            <p:cNvSpPr>
              <a:spLocks noChangeShapeType="1"/>
            </p:cNvSpPr>
            <p:nvPr/>
          </p:nvSpPr>
          <p:spPr bwMode="auto">
            <a:xfrm>
              <a:off x="2368" y="2893"/>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7" name="Line 34"/>
            <p:cNvSpPr>
              <a:spLocks noChangeShapeType="1"/>
            </p:cNvSpPr>
            <p:nvPr/>
          </p:nvSpPr>
          <p:spPr bwMode="auto">
            <a:xfrm flipH="1">
              <a:off x="2309" y="2893"/>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8" name="Line 35"/>
            <p:cNvSpPr>
              <a:spLocks noChangeShapeType="1"/>
            </p:cNvSpPr>
            <p:nvPr/>
          </p:nvSpPr>
          <p:spPr bwMode="auto">
            <a:xfrm flipV="1">
              <a:off x="2368" y="2834"/>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9" name="Line 37"/>
            <p:cNvSpPr>
              <a:spLocks noChangeShapeType="1"/>
            </p:cNvSpPr>
            <p:nvPr/>
          </p:nvSpPr>
          <p:spPr bwMode="auto">
            <a:xfrm flipH="1" flipV="1">
              <a:off x="2843" y="2322"/>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70" name="Line 38"/>
            <p:cNvSpPr>
              <a:spLocks noChangeShapeType="1"/>
            </p:cNvSpPr>
            <p:nvPr/>
          </p:nvSpPr>
          <p:spPr bwMode="auto">
            <a:xfrm>
              <a:off x="2903" y="2381"/>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71" name="Line 39"/>
            <p:cNvSpPr>
              <a:spLocks noChangeShapeType="1"/>
            </p:cNvSpPr>
            <p:nvPr/>
          </p:nvSpPr>
          <p:spPr bwMode="auto">
            <a:xfrm flipH="1">
              <a:off x="2843" y="2381"/>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72" name="Line 40"/>
            <p:cNvSpPr>
              <a:spLocks noChangeShapeType="1"/>
            </p:cNvSpPr>
            <p:nvPr/>
          </p:nvSpPr>
          <p:spPr bwMode="auto">
            <a:xfrm flipV="1">
              <a:off x="2903" y="2322"/>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77"/>
          <p:cNvGrpSpPr>
            <a:grpSpLocks/>
          </p:cNvGrpSpPr>
          <p:nvPr/>
        </p:nvGrpSpPr>
        <p:grpSpPr bwMode="auto">
          <a:xfrm>
            <a:off x="5554663" y="2074863"/>
            <a:ext cx="1804987" cy="1704975"/>
            <a:chOff x="2903" y="1307"/>
            <a:chExt cx="1137" cy="1074"/>
          </a:xfrm>
        </p:grpSpPr>
        <p:sp>
          <p:nvSpPr>
            <p:cNvPr id="55343" name="Rectangle 41"/>
            <p:cNvSpPr>
              <a:spLocks noChangeArrowheads="1"/>
            </p:cNvSpPr>
            <p:nvPr/>
          </p:nvSpPr>
          <p:spPr bwMode="auto">
            <a:xfrm>
              <a:off x="3378" y="1693"/>
              <a:ext cx="127" cy="126"/>
            </a:xfrm>
            <a:prstGeom prst="rect">
              <a:avLst/>
            </a:prstGeom>
            <a:solidFill>
              <a:srgbClr val="FFFFFF"/>
            </a:solidFill>
            <a:ln w="9525">
              <a:solidFill>
                <a:srgbClr val="FFFFFF"/>
              </a:solidFill>
              <a:miter lim="800000"/>
              <a:headEnd/>
              <a:tailEnd/>
            </a:ln>
          </p:spPr>
          <p:txBody>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5344" name="Line 42"/>
            <p:cNvSpPr>
              <a:spLocks noChangeShapeType="1"/>
            </p:cNvSpPr>
            <p:nvPr/>
          </p:nvSpPr>
          <p:spPr bwMode="auto">
            <a:xfrm flipH="1" flipV="1">
              <a:off x="3378" y="1693"/>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45" name="Line 44"/>
            <p:cNvSpPr>
              <a:spLocks noChangeShapeType="1"/>
            </p:cNvSpPr>
            <p:nvPr/>
          </p:nvSpPr>
          <p:spPr bwMode="auto">
            <a:xfrm flipH="1">
              <a:off x="3378" y="1752"/>
              <a:ext cx="59" cy="5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46" name="Line 45"/>
            <p:cNvSpPr>
              <a:spLocks noChangeShapeType="1"/>
            </p:cNvSpPr>
            <p:nvPr/>
          </p:nvSpPr>
          <p:spPr bwMode="auto">
            <a:xfrm flipV="1">
              <a:off x="3437" y="1693"/>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47" name="Rectangle 46"/>
            <p:cNvSpPr>
              <a:spLocks noChangeArrowheads="1"/>
            </p:cNvSpPr>
            <p:nvPr/>
          </p:nvSpPr>
          <p:spPr bwMode="auto">
            <a:xfrm>
              <a:off x="3913" y="1307"/>
              <a:ext cx="127" cy="126"/>
            </a:xfrm>
            <a:prstGeom prst="rect">
              <a:avLst/>
            </a:prstGeom>
            <a:solidFill>
              <a:srgbClr val="FFFFFF"/>
            </a:solidFill>
            <a:ln w="9525">
              <a:solidFill>
                <a:srgbClr val="FFFFFF"/>
              </a:solidFill>
              <a:miter lim="800000"/>
              <a:headEnd/>
              <a:tailEnd/>
            </a:ln>
          </p:spPr>
          <p:txBody>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5348" name="Line 47"/>
            <p:cNvSpPr>
              <a:spLocks noChangeShapeType="1"/>
            </p:cNvSpPr>
            <p:nvPr/>
          </p:nvSpPr>
          <p:spPr bwMode="auto">
            <a:xfrm flipH="1" flipV="1">
              <a:off x="3913" y="1307"/>
              <a:ext cx="59" cy="5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5349" name="Group 74"/>
            <p:cNvGrpSpPr>
              <a:grpSpLocks/>
            </p:cNvGrpSpPr>
            <p:nvPr/>
          </p:nvGrpSpPr>
          <p:grpSpPr bwMode="auto">
            <a:xfrm>
              <a:off x="2903" y="1365"/>
              <a:ext cx="1129" cy="1016"/>
              <a:chOff x="2903" y="1365"/>
              <a:chExt cx="1129" cy="1016"/>
            </a:xfrm>
          </p:grpSpPr>
          <p:sp>
            <p:nvSpPr>
              <p:cNvPr id="55352" name="Line 22"/>
              <p:cNvSpPr>
                <a:spLocks noChangeShapeType="1"/>
              </p:cNvSpPr>
              <p:nvPr/>
            </p:nvSpPr>
            <p:spPr bwMode="auto">
              <a:xfrm flipV="1">
                <a:off x="2903" y="1752"/>
                <a:ext cx="534" cy="629"/>
              </a:xfrm>
              <a:prstGeom prst="line">
                <a:avLst/>
              </a:prstGeom>
              <a:noFill/>
              <a:ln w="269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53" name="Line 23"/>
              <p:cNvSpPr>
                <a:spLocks noChangeShapeType="1"/>
              </p:cNvSpPr>
              <p:nvPr/>
            </p:nvSpPr>
            <p:spPr bwMode="auto">
              <a:xfrm flipV="1">
                <a:off x="3437" y="1365"/>
                <a:ext cx="535" cy="387"/>
              </a:xfrm>
              <a:prstGeom prst="line">
                <a:avLst/>
              </a:prstGeom>
              <a:noFill/>
              <a:ln w="269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54" name="Line 43"/>
              <p:cNvSpPr>
                <a:spLocks noChangeShapeType="1"/>
              </p:cNvSpPr>
              <p:nvPr/>
            </p:nvSpPr>
            <p:spPr bwMode="auto">
              <a:xfrm>
                <a:off x="3437" y="1752"/>
                <a:ext cx="60" cy="5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55" name="Line 48"/>
              <p:cNvSpPr>
                <a:spLocks noChangeShapeType="1"/>
              </p:cNvSpPr>
              <p:nvPr/>
            </p:nvSpPr>
            <p:spPr bwMode="auto">
              <a:xfrm>
                <a:off x="3972" y="1365"/>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5350" name="Line 49"/>
            <p:cNvSpPr>
              <a:spLocks noChangeShapeType="1"/>
            </p:cNvSpPr>
            <p:nvPr/>
          </p:nvSpPr>
          <p:spPr bwMode="auto">
            <a:xfrm flipH="1">
              <a:off x="3913" y="1365"/>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51" name="Line 50"/>
            <p:cNvSpPr>
              <a:spLocks noChangeShapeType="1"/>
            </p:cNvSpPr>
            <p:nvPr/>
          </p:nvSpPr>
          <p:spPr bwMode="auto">
            <a:xfrm flipV="1">
              <a:off x="3972" y="1307"/>
              <a:ext cx="60" cy="5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78"/>
          <p:cNvGrpSpPr>
            <a:grpSpLocks/>
          </p:cNvGrpSpPr>
          <p:nvPr/>
        </p:nvGrpSpPr>
        <p:grpSpPr bwMode="auto">
          <a:xfrm>
            <a:off x="7251700" y="1793875"/>
            <a:ext cx="1804988" cy="373063"/>
            <a:chOff x="3972" y="1130"/>
            <a:chExt cx="1137" cy="235"/>
          </a:xfrm>
        </p:grpSpPr>
        <p:sp>
          <p:nvSpPr>
            <p:cNvPr id="55330" name="Rectangle 51"/>
            <p:cNvSpPr>
              <a:spLocks noChangeArrowheads="1"/>
            </p:cNvSpPr>
            <p:nvPr/>
          </p:nvSpPr>
          <p:spPr bwMode="auto">
            <a:xfrm>
              <a:off x="4447" y="1181"/>
              <a:ext cx="128" cy="126"/>
            </a:xfrm>
            <a:prstGeom prst="rect">
              <a:avLst/>
            </a:prstGeom>
            <a:solidFill>
              <a:srgbClr val="FFFFFF"/>
            </a:solidFill>
            <a:ln w="9525">
              <a:solidFill>
                <a:srgbClr val="FFFFFF"/>
              </a:solidFill>
              <a:miter lim="800000"/>
              <a:headEnd/>
              <a:tailEnd/>
            </a:ln>
          </p:spPr>
          <p:txBody>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5331" name="Line 52"/>
            <p:cNvSpPr>
              <a:spLocks noChangeShapeType="1"/>
            </p:cNvSpPr>
            <p:nvPr/>
          </p:nvSpPr>
          <p:spPr bwMode="auto">
            <a:xfrm flipH="1" flipV="1">
              <a:off x="4447" y="1181"/>
              <a:ext cx="60" cy="5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2" name="Line 54"/>
            <p:cNvSpPr>
              <a:spLocks noChangeShapeType="1"/>
            </p:cNvSpPr>
            <p:nvPr/>
          </p:nvSpPr>
          <p:spPr bwMode="auto">
            <a:xfrm flipH="1">
              <a:off x="4447" y="1239"/>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3" name="Line 55"/>
            <p:cNvSpPr>
              <a:spLocks noChangeShapeType="1"/>
            </p:cNvSpPr>
            <p:nvPr/>
          </p:nvSpPr>
          <p:spPr bwMode="auto">
            <a:xfrm flipV="1">
              <a:off x="4507" y="1181"/>
              <a:ext cx="59" cy="5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4" name="Rectangle 56"/>
            <p:cNvSpPr>
              <a:spLocks noChangeArrowheads="1"/>
            </p:cNvSpPr>
            <p:nvPr/>
          </p:nvSpPr>
          <p:spPr bwMode="auto">
            <a:xfrm>
              <a:off x="4982" y="1130"/>
              <a:ext cx="127" cy="126"/>
            </a:xfrm>
            <a:prstGeom prst="rect">
              <a:avLst/>
            </a:prstGeom>
            <a:solidFill>
              <a:srgbClr val="FFFFFF"/>
            </a:solidFill>
            <a:ln w="9525">
              <a:solidFill>
                <a:srgbClr val="FFFFFF"/>
              </a:solidFill>
              <a:miter lim="800000"/>
              <a:headEnd/>
              <a:tailEnd/>
            </a:ln>
          </p:spPr>
          <p:txBody>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55335" name="Line 57"/>
            <p:cNvSpPr>
              <a:spLocks noChangeShapeType="1"/>
            </p:cNvSpPr>
            <p:nvPr/>
          </p:nvSpPr>
          <p:spPr bwMode="auto">
            <a:xfrm flipH="1" flipV="1">
              <a:off x="4982" y="1130"/>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5336" name="Group 75"/>
            <p:cNvGrpSpPr>
              <a:grpSpLocks/>
            </p:cNvGrpSpPr>
            <p:nvPr/>
          </p:nvGrpSpPr>
          <p:grpSpPr bwMode="auto">
            <a:xfrm>
              <a:off x="3972" y="1189"/>
              <a:ext cx="1129" cy="176"/>
              <a:chOff x="3972" y="1189"/>
              <a:chExt cx="1129" cy="176"/>
            </a:xfrm>
          </p:grpSpPr>
          <p:sp>
            <p:nvSpPr>
              <p:cNvPr id="55339" name="Line 24"/>
              <p:cNvSpPr>
                <a:spLocks noChangeShapeType="1"/>
              </p:cNvSpPr>
              <p:nvPr/>
            </p:nvSpPr>
            <p:spPr bwMode="auto">
              <a:xfrm flipV="1">
                <a:off x="3972" y="1239"/>
                <a:ext cx="535" cy="126"/>
              </a:xfrm>
              <a:prstGeom prst="line">
                <a:avLst/>
              </a:prstGeom>
              <a:noFill/>
              <a:ln w="269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40" name="Line 25"/>
              <p:cNvSpPr>
                <a:spLocks noChangeShapeType="1"/>
              </p:cNvSpPr>
              <p:nvPr/>
            </p:nvSpPr>
            <p:spPr bwMode="auto">
              <a:xfrm flipV="1">
                <a:off x="4507" y="1189"/>
                <a:ext cx="535" cy="50"/>
              </a:xfrm>
              <a:prstGeom prst="line">
                <a:avLst/>
              </a:prstGeom>
              <a:noFill/>
              <a:ln w="269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41" name="Line 53"/>
              <p:cNvSpPr>
                <a:spLocks noChangeShapeType="1"/>
              </p:cNvSpPr>
              <p:nvPr/>
            </p:nvSpPr>
            <p:spPr bwMode="auto">
              <a:xfrm>
                <a:off x="4507" y="1239"/>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42" name="Line 58"/>
              <p:cNvSpPr>
                <a:spLocks noChangeShapeType="1"/>
              </p:cNvSpPr>
              <p:nvPr/>
            </p:nvSpPr>
            <p:spPr bwMode="auto">
              <a:xfrm>
                <a:off x="5042" y="1189"/>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5337" name="Line 59"/>
            <p:cNvSpPr>
              <a:spLocks noChangeShapeType="1"/>
            </p:cNvSpPr>
            <p:nvPr/>
          </p:nvSpPr>
          <p:spPr bwMode="auto">
            <a:xfrm flipH="1">
              <a:off x="4982" y="1189"/>
              <a:ext cx="60"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8" name="Line 60"/>
            <p:cNvSpPr>
              <a:spLocks noChangeShapeType="1"/>
            </p:cNvSpPr>
            <p:nvPr/>
          </p:nvSpPr>
          <p:spPr bwMode="auto">
            <a:xfrm flipV="1">
              <a:off x="5042" y="1130"/>
              <a:ext cx="59" cy="5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5318" name="Rectangle 61"/>
          <p:cNvSpPr>
            <a:spLocks noChangeArrowheads="1"/>
          </p:cNvSpPr>
          <p:nvPr/>
        </p:nvSpPr>
        <p:spPr bwMode="auto">
          <a:xfrm>
            <a:off x="3048000" y="5205413"/>
            <a:ext cx="1762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0</a:t>
            </a:r>
            <a:endParaRPr lang="en-US" altLang="en-US" sz="2500">
              <a:solidFill>
                <a:schemeClr val="tx1"/>
              </a:solidFill>
            </a:endParaRPr>
          </a:p>
        </p:txBody>
      </p:sp>
      <p:sp>
        <p:nvSpPr>
          <p:cNvPr id="55319" name="Rectangle 62"/>
          <p:cNvSpPr>
            <a:spLocks noChangeArrowheads="1"/>
          </p:cNvSpPr>
          <p:nvPr/>
        </p:nvSpPr>
        <p:spPr bwMode="auto">
          <a:xfrm>
            <a:off x="2886075" y="4406900"/>
            <a:ext cx="352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20</a:t>
            </a:r>
            <a:endParaRPr lang="en-US" altLang="en-US">
              <a:solidFill>
                <a:schemeClr val="tx1"/>
              </a:solidFill>
            </a:endParaRPr>
          </a:p>
        </p:txBody>
      </p:sp>
      <p:sp>
        <p:nvSpPr>
          <p:cNvPr id="55320" name="Rectangle 63"/>
          <p:cNvSpPr>
            <a:spLocks noChangeArrowheads="1"/>
          </p:cNvSpPr>
          <p:nvPr/>
        </p:nvSpPr>
        <p:spPr bwMode="auto">
          <a:xfrm>
            <a:off x="2886075" y="3594100"/>
            <a:ext cx="352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40</a:t>
            </a:r>
            <a:endParaRPr lang="en-US" altLang="en-US">
              <a:solidFill>
                <a:schemeClr val="tx1"/>
              </a:solidFill>
            </a:endParaRPr>
          </a:p>
        </p:txBody>
      </p:sp>
      <p:sp>
        <p:nvSpPr>
          <p:cNvPr id="55321" name="Rectangle 64"/>
          <p:cNvSpPr>
            <a:spLocks noChangeArrowheads="1"/>
          </p:cNvSpPr>
          <p:nvPr/>
        </p:nvSpPr>
        <p:spPr bwMode="auto">
          <a:xfrm>
            <a:off x="2886075" y="2794000"/>
            <a:ext cx="352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60</a:t>
            </a:r>
            <a:endParaRPr lang="en-US" altLang="en-US">
              <a:solidFill>
                <a:schemeClr val="tx1"/>
              </a:solidFill>
            </a:endParaRPr>
          </a:p>
        </p:txBody>
      </p:sp>
      <p:sp>
        <p:nvSpPr>
          <p:cNvPr id="55322" name="Rectangle 65"/>
          <p:cNvSpPr>
            <a:spLocks noChangeArrowheads="1"/>
          </p:cNvSpPr>
          <p:nvPr/>
        </p:nvSpPr>
        <p:spPr bwMode="auto">
          <a:xfrm>
            <a:off x="2886075" y="1981200"/>
            <a:ext cx="352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80</a:t>
            </a:r>
            <a:endParaRPr lang="en-US" altLang="en-US">
              <a:solidFill>
                <a:schemeClr val="tx1"/>
              </a:solidFill>
            </a:endParaRPr>
          </a:p>
        </p:txBody>
      </p:sp>
      <p:sp>
        <p:nvSpPr>
          <p:cNvPr id="55323" name="Rectangle 66"/>
          <p:cNvSpPr>
            <a:spLocks noChangeArrowheads="1"/>
          </p:cNvSpPr>
          <p:nvPr/>
        </p:nvSpPr>
        <p:spPr bwMode="auto">
          <a:xfrm>
            <a:off x="2724150" y="1181100"/>
            <a:ext cx="5286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100</a:t>
            </a:r>
            <a:endParaRPr lang="en-US" altLang="en-US">
              <a:solidFill>
                <a:schemeClr val="tx1"/>
              </a:solidFill>
            </a:endParaRPr>
          </a:p>
        </p:txBody>
      </p:sp>
      <p:sp>
        <p:nvSpPr>
          <p:cNvPr id="55324" name="Rectangle 67"/>
          <p:cNvSpPr>
            <a:spLocks noChangeArrowheads="1"/>
          </p:cNvSpPr>
          <p:nvPr/>
        </p:nvSpPr>
        <p:spPr bwMode="auto">
          <a:xfrm>
            <a:off x="3357563" y="5632450"/>
            <a:ext cx="11906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1.0E+01</a:t>
            </a:r>
            <a:endParaRPr lang="en-US" altLang="en-US" sz="2500">
              <a:solidFill>
                <a:schemeClr val="tx1"/>
              </a:solidFill>
            </a:endParaRPr>
          </a:p>
        </p:txBody>
      </p:sp>
      <p:sp>
        <p:nvSpPr>
          <p:cNvPr id="55325" name="Rectangle 68"/>
          <p:cNvSpPr>
            <a:spLocks noChangeArrowheads="1"/>
          </p:cNvSpPr>
          <p:nvPr/>
        </p:nvSpPr>
        <p:spPr bwMode="auto">
          <a:xfrm>
            <a:off x="5056188" y="5632450"/>
            <a:ext cx="11906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1.0E+03</a:t>
            </a:r>
            <a:endParaRPr lang="en-US" altLang="en-US" sz="2500">
              <a:solidFill>
                <a:schemeClr val="tx1"/>
              </a:solidFill>
            </a:endParaRPr>
          </a:p>
        </p:txBody>
      </p:sp>
      <p:sp>
        <p:nvSpPr>
          <p:cNvPr id="55326" name="Rectangle 69"/>
          <p:cNvSpPr>
            <a:spLocks noChangeArrowheads="1"/>
          </p:cNvSpPr>
          <p:nvPr/>
        </p:nvSpPr>
        <p:spPr bwMode="auto">
          <a:xfrm>
            <a:off x="6753225" y="5632450"/>
            <a:ext cx="11906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1.0E+05</a:t>
            </a:r>
            <a:endParaRPr lang="en-US" altLang="en-US" sz="2500">
              <a:solidFill>
                <a:schemeClr val="tx1"/>
              </a:solidFill>
            </a:endParaRPr>
          </a:p>
        </p:txBody>
      </p:sp>
      <p:sp>
        <p:nvSpPr>
          <p:cNvPr id="55327" name="Rectangle 70"/>
          <p:cNvSpPr>
            <a:spLocks noChangeArrowheads="1"/>
          </p:cNvSpPr>
          <p:nvPr/>
        </p:nvSpPr>
        <p:spPr bwMode="auto">
          <a:xfrm>
            <a:off x="8451850" y="5632450"/>
            <a:ext cx="11906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2500" b="0">
                <a:solidFill>
                  <a:srgbClr val="FFFF00"/>
                </a:solidFill>
              </a:rPr>
              <a:t>1.0E+06</a:t>
            </a:r>
            <a:endParaRPr lang="en-US" altLang="en-US" sz="2500">
              <a:solidFill>
                <a:schemeClr val="tx1"/>
              </a:solidFill>
            </a:endParaRPr>
          </a:p>
        </p:txBody>
      </p:sp>
      <p:sp>
        <p:nvSpPr>
          <p:cNvPr id="55328" name="Rectangle 71"/>
          <p:cNvSpPr>
            <a:spLocks noChangeArrowheads="1"/>
          </p:cNvSpPr>
          <p:nvPr/>
        </p:nvSpPr>
        <p:spPr bwMode="auto">
          <a:xfrm>
            <a:off x="5002213" y="6165850"/>
            <a:ext cx="29321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3400">
                <a:solidFill>
                  <a:srgbClr val="FFFF00"/>
                </a:solidFill>
              </a:rPr>
              <a:t>No. of Vectors</a:t>
            </a:r>
            <a:endParaRPr lang="en-US" altLang="en-US">
              <a:solidFill>
                <a:schemeClr val="tx1"/>
              </a:solidFill>
            </a:endParaRPr>
          </a:p>
        </p:txBody>
      </p:sp>
      <p:sp>
        <p:nvSpPr>
          <p:cNvPr id="55329" name="Rectangle 72"/>
          <p:cNvSpPr>
            <a:spLocks noChangeArrowheads="1"/>
          </p:cNvSpPr>
          <p:nvPr/>
        </p:nvSpPr>
        <p:spPr bwMode="auto">
          <a:xfrm rot="-5400000">
            <a:off x="241301" y="3035300"/>
            <a:ext cx="3949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sz="3400">
                <a:solidFill>
                  <a:srgbClr val="FFFF00"/>
                </a:solidFill>
              </a:rPr>
              <a:t>Fault Coverage (%)</a:t>
            </a:r>
            <a:endParaRPr lang="en-US" altLang="en-US">
              <a:solidFill>
                <a:schemeClr val="tx1"/>
              </a:solidFill>
            </a:endParaRPr>
          </a:p>
        </p:txBody>
      </p:sp>
      <p:sp>
        <p:nvSpPr>
          <p:cNvPr id="4" name="Slide Number Placeholder 3"/>
          <p:cNvSpPr>
            <a:spLocks noGrp="1"/>
          </p:cNvSpPr>
          <p:nvPr>
            <p:ph type="sldNum" sz="quarter" idx="12"/>
          </p:nvPr>
        </p:nvSpPr>
        <p:spPr/>
        <p:txBody>
          <a:bodyPr/>
          <a:lstStyle/>
          <a:p>
            <a:pPr>
              <a:defRPr/>
            </a:pPr>
            <a:fld id="{0DB3F05C-FB0B-4D6F-9789-349BD8A98256}" type="slidenum">
              <a:rPr lang="en-US" altLang="en-US" smtClean="0"/>
              <a:pPr>
                <a:defRPr/>
              </a:pPr>
              <a:t>26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smtClean="0">
                <a:solidFill>
                  <a:srgbClr val="FFFF00"/>
                </a:solidFill>
              </a:rPr>
              <a:t>File Transfers:</a:t>
            </a:r>
            <a:endParaRPr lang="en-US" altLang="en-US" b="0" smtClean="0">
              <a:solidFill>
                <a:srgbClr val="FFFFFF"/>
              </a:solidFill>
            </a:endParaRPr>
          </a:p>
        </p:txBody>
      </p:sp>
      <p:sp>
        <p:nvSpPr>
          <p:cNvPr id="57347" name="Rectangle 3"/>
          <p:cNvSpPr>
            <a:spLocks noGrp="1" noChangeArrowheads="1"/>
          </p:cNvSpPr>
          <p:nvPr>
            <p:ph type="body" idx="1"/>
          </p:nvPr>
        </p:nvSpPr>
        <p:spPr/>
        <p:txBody>
          <a:bodyPr/>
          <a:lstStyle/>
          <a:p>
            <a:r>
              <a:rPr lang="en-US" altLang="en-US" smtClean="0">
                <a:solidFill>
                  <a:srgbClr val="FFFF00"/>
                </a:solidFill>
              </a:rPr>
              <a:t>Upload .pptx File to ITC Site</a:t>
            </a:r>
          </a:p>
          <a:p>
            <a:r>
              <a:rPr lang="en-US" altLang="en-US" smtClean="0">
                <a:solidFill>
                  <a:srgbClr val="FFFF00"/>
                </a:solidFill>
              </a:rPr>
              <a:t>Similar to upload of final manuscript</a:t>
            </a:r>
          </a:p>
          <a:p>
            <a:r>
              <a:rPr lang="en-US" altLang="en-US" smtClean="0">
                <a:solidFill>
                  <a:srgbClr val="FFFF00"/>
                </a:solidFill>
              </a:rPr>
              <a:t>Topic Coordinator downloads &amp; reviews</a:t>
            </a:r>
            <a:endParaRPr lang="en-US" altLang="en-US" b="1" smtClean="0">
              <a:solidFill>
                <a:srgbClr val="FFFFFF"/>
              </a:solidFill>
            </a:endParaRPr>
          </a:p>
          <a:p>
            <a:r>
              <a:rPr lang="en-US" altLang="en-US" smtClean="0">
                <a:solidFill>
                  <a:srgbClr val="FFFF00"/>
                </a:solidFill>
              </a:rPr>
              <a:t>Can use in either direction</a:t>
            </a:r>
          </a:p>
          <a:p>
            <a:r>
              <a:rPr lang="en-US" altLang="en-US" smtClean="0">
                <a:solidFill>
                  <a:srgbClr val="FFFF00"/>
                </a:solidFill>
              </a:rPr>
              <a:t>Other transfer arrangements by special arrangement with Topic Coordinator</a:t>
            </a:r>
            <a:endParaRPr lang="en-US" altLang="en-US" b="1" smtClean="0">
              <a:solidFill>
                <a:srgbClr val="FFFFFF"/>
              </a:solidFill>
            </a:endParaRP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mtClean="0"/>
              <a:t>Schedule</a:t>
            </a:r>
          </a:p>
        </p:txBody>
      </p:sp>
      <p:sp>
        <p:nvSpPr>
          <p:cNvPr id="43011" name="Rectangle 3"/>
          <p:cNvSpPr>
            <a:spLocks noChangeArrowheads="1"/>
          </p:cNvSpPr>
          <p:nvPr/>
        </p:nvSpPr>
        <p:spPr bwMode="auto">
          <a:xfrm>
            <a:off x="2209800" y="1219200"/>
            <a:ext cx="7772400"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marL="342900" indent="-342900">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r>
              <a:rPr lang="en-US" altLang="en-US" i="1">
                <a:solidFill>
                  <a:srgbClr val="FFFFFF"/>
                </a:solidFill>
              </a:rPr>
              <a:t>Sep 1</a:t>
            </a:r>
            <a:r>
              <a:rPr lang="en-US" altLang="en-US" b="0"/>
              <a:t>:  Upload first draft of PowerPoint slide presentation</a:t>
            </a:r>
          </a:p>
          <a:p>
            <a:r>
              <a:rPr lang="en-US" altLang="en-US" i="1">
                <a:solidFill>
                  <a:srgbClr val="FFFFFF"/>
                </a:solidFill>
              </a:rPr>
              <a:t>Sep 22</a:t>
            </a:r>
            <a:r>
              <a:rPr lang="en-US" altLang="en-US" b="0"/>
              <a:t>:  Updated full draft slides for review by/with mentor</a:t>
            </a:r>
          </a:p>
          <a:p>
            <a:r>
              <a:rPr lang="en-US" altLang="en-US" i="1">
                <a:solidFill>
                  <a:srgbClr val="FFFFFF"/>
                </a:solidFill>
              </a:rPr>
              <a:t>Oct 6</a:t>
            </a:r>
            <a:r>
              <a:rPr lang="en-US" altLang="en-US" b="0"/>
              <a:t>:  Upload final version of slides to ITC database</a:t>
            </a:r>
          </a:p>
          <a:p>
            <a:r>
              <a:rPr lang="en-US" altLang="en-US" b="0"/>
              <a:t>Nov 30:  Practice presentations in rehearsal room at ITC</a:t>
            </a:r>
          </a:p>
          <a:p>
            <a:r>
              <a:rPr lang="en-US" altLang="en-US" i="1">
                <a:solidFill>
                  <a:srgbClr val="FFFFFF"/>
                </a:solidFill>
              </a:rPr>
              <a:t>Oct 31 – Nov 2</a:t>
            </a:r>
            <a:r>
              <a:rPr lang="en-US" altLang="en-US" b="0"/>
              <a:t>:  Actual ITC sessions</a:t>
            </a:r>
          </a:p>
        </p:txBody>
      </p:sp>
      <p:sp>
        <p:nvSpPr>
          <p:cNvPr id="59396" name="AutoShape 4"/>
          <p:cNvSpPr>
            <a:spLocks noChangeArrowheads="1"/>
          </p:cNvSpPr>
          <p:nvPr/>
        </p:nvSpPr>
        <p:spPr bwMode="auto">
          <a:xfrm>
            <a:off x="9344025" y="0"/>
            <a:ext cx="1323975" cy="1155700"/>
          </a:xfrm>
          <a:prstGeom prst="irregularSeal1">
            <a:avLst/>
          </a:prstGeom>
          <a:solidFill>
            <a:srgbClr val="FFFF00"/>
          </a:solidFill>
          <a:ln w="12700">
            <a:solidFill>
              <a:schemeClr val="tx1"/>
            </a:solidFill>
            <a:miter lim="800000"/>
            <a:headEnd type="none" w="sm" len="sm"/>
            <a:tailEnd type="none" w="sm" len="sm"/>
          </a:ln>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eaLnBrk="1" hangingPunct="1">
              <a:lnSpc>
                <a:spcPct val="100000"/>
              </a:lnSpc>
              <a:spcBef>
                <a:spcPct val="0"/>
              </a:spcBef>
              <a:buClrTx/>
              <a:buFontTx/>
              <a:buNone/>
            </a:pPr>
            <a:r>
              <a:rPr lang="en-US" altLang="en-US" sz="1400" i="1">
                <a:solidFill>
                  <a:schemeClr val="tx1"/>
                </a:solidFill>
              </a:rPr>
              <a:t>NEW </a:t>
            </a:r>
          </a:p>
          <a:p>
            <a:pPr algn="ctr" eaLnBrk="1" hangingPunct="1">
              <a:lnSpc>
                <a:spcPct val="100000"/>
              </a:lnSpc>
              <a:spcBef>
                <a:spcPct val="0"/>
              </a:spcBef>
              <a:buClrTx/>
              <a:buFontTx/>
              <a:buNone/>
            </a:pPr>
            <a:r>
              <a:rPr lang="en-US" altLang="en-US" sz="1400" i="1">
                <a:solidFill>
                  <a:schemeClr val="tx1"/>
                </a:solidFill>
              </a:rPr>
              <a:t>Info</a:t>
            </a:r>
            <a:endParaRPr lang="en-US" altLang="en-US" i="1">
              <a:solidFill>
                <a:schemeClr val="tx1"/>
              </a:solidFill>
            </a:endParaRPr>
          </a:p>
        </p:txBody>
      </p:sp>
      <p:sp>
        <p:nvSpPr>
          <p:cNvPr id="2" name="Slide Number Placeholder 1"/>
          <p:cNvSpPr>
            <a:spLocks noGrp="1"/>
          </p:cNvSpPr>
          <p:nvPr>
            <p:ph type="sldNum" sz="quarter" idx="12"/>
          </p:nvPr>
        </p:nvSpPr>
        <p:spPr/>
        <p:txBody>
          <a:bodyPr/>
          <a:lstStyle/>
          <a:p>
            <a:pPr>
              <a:defRPr/>
            </a:pPr>
            <a:fld id="{0DB3F05C-FB0B-4D6F-9789-349BD8A98256}" type="slidenum">
              <a:rPr lang="en-US" altLang="en-US" smtClean="0"/>
              <a:pPr>
                <a:defRPr/>
              </a:pPr>
              <a:t>28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0" end="0"/>
                                            </p:txEl>
                                          </p:spTgt>
                                        </p:tgtEl>
                                        <p:attrNameLst>
                                          <p:attrName>ppt_c</p:attrName>
                                        </p:attrNameLst>
                                      </p:cBhvr>
                                      <p:to>
                                        <a:srgbClr val="FF990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1" end="1"/>
                                            </p:txEl>
                                          </p:spTgt>
                                        </p:tgtEl>
                                        <p:attrNameLst>
                                          <p:attrName>ppt_c</p:attrName>
                                        </p:attrNameLst>
                                      </p:cBhvr>
                                      <p:to>
                                        <a:srgbClr val="FF990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2" end="2"/>
                                            </p:txEl>
                                          </p:spTgt>
                                        </p:tgtEl>
                                        <p:attrNameLst>
                                          <p:attrName>ppt_c</p:attrName>
                                        </p:attrNameLst>
                                      </p:cBhvr>
                                      <p:to>
                                        <a:srgbClr val="FF990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3" end="3"/>
                                            </p:txEl>
                                          </p:spTgt>
                                        </p:tgtEl>
                                        <p:attrNameLst>
                                          <p:attrName>ppt_c</p:attrName>
                                        </p:attrNameLst>
                                      </p:cBhvr>
                                      <p:to>
                                        <a:srgbClr val="FF990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4" end="4"/>
                                            </p:txEl>
                                          </p:spTgt>
                                        </p:tgtEl>
                                        <p:attrNameLst>
                                          <p:attrName>ppt_c</p:attrName>
                                        </p:attrNameLst>
                                      </p:cBhvr>
                                      <p:to>
                                        <a:srgbClr val="FF99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mtClean="0"/>
              <a:t>Some Bad Examples</a:t>
            </a:r>
          </a:p>
        </p:txBody>
      </p:sp>
      <p:sp>
        <p:nvSpPr>
          <p:cNvPr id="61443" name="Rectangle 3"/>
          <p:cNvSpPr>
            <a:spLocks noGrp="1" noChangeArrowheads="1"/>
          </p:cNvSpPr>
          <p:nvPr>
            <p:ph type="body" idx="1"/>
          </p:nvPr>
        </p:nvSpPr>
        <p:spPr/>
        <p:txBody>
          <a:bodyPr/>
          <a:lstStyle/>
          <a:p>
            <a:r>
              <a:rPr lang="en-US" altLang="en-US" smtClean="0"/>
              <a:t>The next three slides show examples of bad practices that should be avoided:</a:t>
            </a:r>
          </a:p>
          <a:p>
            <a:pPr lvl="1"/>
            <a:r>
              <a:rPr lang="en-US" altLang="en-US" smtClean="0"/>
              <a:t>Bad slide layout</a:t>
            </a:r>
          </a:p>
          <a:p>
            <a:pPr lvl="1"/>
            <a:r>
              <a:rPr lang="en-US" altLang="en-US" smtClean="0"/>
              <a:t>Improper color use</a:t>
            </a:r>
          </a:p>
          <a:p>
            <a:pPr lvl="1"/>
            <a:r>
              <a:rPr lang="en-US" altLang="en-US" smtClean="0"/>
              <a:t>Sound and transition effects gone mad</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Purpose</a:t>
            </a:r>
          </a:p>
        </p:txBody>
      </p:sp>
      <p:sp>
        <p:nvSpPr>
          <p:cNvPr id="8195" name="Rectangle 3"/>
          <p:cNvSpPr>
            <a:spLocks noGrp="1" noChangeArrowheads="1"/>
          </p:cNvSpPr>
          <p:nvPr>
            <p:ph type="body" idx="1"/>
          </p:nvPr>
        </p:nvSpPr>
        <p:spPr/>
        <p:txBody>
          <a:bodyPr/>
          <a:lstStyle/>
          <a:p>
            <a:r>
              <a:rPr lang="en-US" altLang="en-US" smtClean="0"/>
              <a:t>Document mandatory standards and recommended guidelines for electronic slide presentation</a:t>
            </a:r>
          </a:p>
          <a:p>
            <a:r>
              <a:rPr lang="en-US" altLang="en-US" smtClean="0"/>
              <a:t>Provide electronic template</a:t>
            </a:r>
          </a:p>
          <a:p>
            <a:pPr lvl="1"/>
            <a:r>
              <a:rPr lang="en-US" altLang="en-US" smtClean="0"/>
              <a:t>The file you are reading has settings, colors and fonts that conform to ITC guidelines</a:t>
            </a:r>
          </a:p>
          <a:p>
            <a:pPr lvl="1"/>
            <a:r>
              <a:rPr lang="en-US" altLang="en-US" smtClean="0"/>
              <a:t>You may edit this file and replace our slides with your presentation</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1400" smtClean="0">
                <a:solidFill>
                  <a:srgbClr val="010000"/>
                </a:solidFill>
              </a:rPr>
              <a:t> (Press the “Enter” key to continue)</a:t>
            </a:r>
          </a:p>
        </p:txBody>
      </p:sp>
      <p:sp>
        <p:nvSpPr>
          <p:cNvPr id="47107" name="Rectangle 3"/>
          <p:cNvSpPr>
            <a:spLocks noGrp="1" noChangeArrowheads="1"/>
          </p:cNvSpPr>
          <p:nvPr>
            <p:ph type="body" idx="1"/>
          </p:nvPr>
        </p:nvSpPr>
        <p:spPr/>
        <p:txBody>
          <a:bodyPr/>
          <a:lstStyle/>
          <a:p>
            <a:pPr>
              <a:lnSpc>
                <a:spcPct val="115000"/>
              </a:lnSpc>
            </a:pPr>
            <a:r>
              <a:rPr lang="en-US" altLang="en-US" sz="2000" i="1" smtClean="0">
                <a:solidFill>
                  <a:srgbClr val="010000"/>
                </a:solidFill>
              </a:rPr>
              <a:t>This slide has no title.  Titles help guide the audience through the talk.  All slides except photographs should have a title.</a:t>
            </a:r>
          </a:p>
          <a:p>
            <a:pPr>
              <a:lnSpc>
                <a:spcPct val="115000"/>
              </a:lnSpc>
            </a:pPr>
            <a:r>
              <a:rPr lang="en-US" altLang="en-US" sz="2000" i="1" smtClean="0">
                <a:solidFill>
                  <a:srgbClr val="010000"/>
                </a:solidFill>
              </a:rPr>
              <a:t>The type on this slide is too small.  It’s readable here, but when projected, only the presenter and maybe those in the front rows will be able to read it.  Those in the back will be completely lost.</a:t>
            </a:r>
          </a:p>
          <a:p>
            <a:pPr>
              <a:lnSpc>
                <a:spcPct val="115000"/>
              </a:lnSpc>
            </a:pPr>
            <a:r>
              <a:rPr lang="en-US" altLang="en-US" sz="2000" smtClean="0">
                <a:solidFill>
                  <a:srgbClr val="010000"/>
                </a:solidFill>
              </a:rPr>
              <a:t>USE OF ALL CAPITAL LETTERS OR ITALICS  also makes slides difficult to read.  </a:t>
            </a:r>
            <a:r>
              <a:rPr lang="en-US" altLang="en-US" sz="2000" b="1" smtClean="0">
                <a:solidFill>
                  <a:srgbClr val="BE0000"/>
                </a:solidFill>
              </a:rPr>
              <a:t>Use dark backgrounds; not light!</a:t>
            </a:r>
          </a:p>
          <a:p>
            <a:pPr>
              <a:lnSpc>
                <a:spcPct val="115000"/>
              </a:lnSpc>
            </a:pPr>
            <a:r>
              <a:rPr lang="en-US" altLang="en-US" sz="2000" smtClean="0">
                <a:solidFill>
                  <a:srgbClr val="010000"/>
                </a:solidFill>
              </a:rPr>
              <a:t>This slide would be easier to follow if indentations were used.</a:t>
            </a:r>
          </a:p>
          <a:p>
            <a:pPr>
              <a:lnSpc>
                <a:spcPct val="115000"/>
              </a:lnSpc>
            </a:pPr>
            <a:r>
              <a:rPr lang="en-US" altLang="en-US" sz="2000" smtClean="0">
                <a:solidFill>
                  <a:srgbClr val="010000"/>
                </a:solidFill>
              </a:rPr>
              <a:t>Don’t design your ITC slides to stand alone.  They are a guide to your presentation.  If they were understandable by themselves, we could just publish them and forget about presentations!  Your slides support what you say:  They don’t replace it.</a:t>
            </a:r>
          </a:p>
          <a:p>
            <a:pPr>
              <a:lnSpc>
                <a:spcPct val="115000"/>
              </a:lnSpc>
            </a:pPr>
            <a:r>
              <a:rPr lang="en-US" altLang="en-US" sz="2000" smtClean="0">
                <a:solidFill>
                  <a:srgbClr val="010000"/>
                </a:solidFill>
              </a:rPr>
              <a:t>This slide has too many words and too many points.  Keep your slides under nine lines.</a:t>
            </a:r>
          </a:p>
          <a:p>
            <a:pPr>
              <a:lnSpc>
                <a:spcPct val="115000"/>
              </a:lnSpc>
            </a:pPr>
            <a:endParaRPr lang="en-US" altLang="en-US" sz="2000" smtClean="0">
              <a:solidFill>
                <a:srgbClr val="010000"/>
              </a:solidFill>
            </a:endParaRP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30</a:t>
            </a:fld>
            <a:endParaRPr lang="en-US" altLang="en-US"/>
          </a:p>
        </p:txBody>
      </p:sp>
    </p:spTree>
  </p:cSld>
  <p:clrMapOvr>
    <a:overrideClrMapping bg1="lt1" tx1="dk1" bg2="lt2" tx2="dk2" accent1="accent1" accent2="accent2" accent3="accent3" accent4="accent4" accent5="accent5" accent6="accent6" hlink="hlink" folHlink="folHlink"/>
  </p:clrMapOvr>
  <p:transition spd="slow">
    <p:checker dir="vert"/>
    <p:sndAc>
      <p:stSnd>
        <p:snd r:embed="rId4"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out)">
                                      <p:cBhvr>
                                        <p:cTn id="7" dur="500"/>
                                        <p:tgtEl>
                                          <p:spTgt spid="47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5"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ox(out)">
                                      <p:cBhvr>
                                        <p:cTn id="12" dur="500"/>
                                        <p:tgtEl>
                                          <p:spTgt spid="4710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5"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ox(out)">
                                      <p:cBhvr>
                                        <p:cTn id="17" dur="500"/>
                                        <p:tgtEl>
                                          <p:spTgt spid="4710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5"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ox(out)">
                                      <p:cBhvr>
                                        <p:cTn id="22" dur="500"/>
                                        <p:tgtEl>
                                          <p:spTgt spid="4710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5"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ox(out)">
                                      <p:cBhvr>
                                        <p:cTn id="27" dur="500"/>
                                        <p:tgtEl>
                                          <p:spTgt spid="4710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5"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box(out)">
                                      <p:cBhvr>
                                        <p:cTn id="32" dur="500"/>
                                        <p:tgtEl>
                                          <p:spTgt spid="4710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5"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a:r>
              <a:rPr lang="en-US" altLang="en-US" smtClean="0"/>
              <a:t>Bad Color Usage</a:t>
            </a:r>
          </a:p>
        </p:txBody>
      </p:sp>
      <p:sp>
        <p:nvSpPr>
          <p:cNvPr id="65539" name="Rectangle 3"/>
          <p:cNvSpPr>
            <a:spLocks noChangeArrowheads="1"/>
          </p:cNvSpPr>
          <p:nvPr/>
        </p:nvSpPr>
        <p:spPr bwMode="auto">
          <a:xfrm>
            <a:off x="1752600" y="3429000"/>
            <a:ext cx="1524000" cy="3200400"/>
          </a:xfrm>
          <a:prstGeom prst="rect">
            <a:avLst/>
          </a:prstGeom>
          <a:solidFill>
            <a:schemeClr val="tx2"/>
          </a:solidFill>
          <a:ln w="76200">
            <a:solidFill>
              <a:srgbClr val="FFFF66"/>
            </a:solidFill>
            <a:miter lim="800000"/>
            <a:headEnd/>
            <a:tailEnd/>
          </a:ln>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65540" name="Rectangle 4"/>
          <p:cNvSpPr>
            <a:spLocks noChangeArrowheads="1"/>
          </p:cNvSpPr>
          <p:nvPr/>
        </p:nvSpPr>
        <p:spPr bwMode="auto">
          <a:xfrm>
            <a:off x="4191000" y="1219200"/>
            <a:ext cx="1371600" cy="6096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65541" name="Rectangle 5"/>
          <p:cNvSpPr>
            <a:spLocks noChangeArrowheads="1"/>
          </p:cNvSpPr>
          <p:nvPr/>
        </p:nvSpPr>
        <p:spPr bwMode="auto">
          <a:xfrm>
            <a:off x="4191000" y="1828800"/>
            <a:ext cx="1371600" cy="6096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49158" name="Rectangle 6">
            <a:extLst>
              <a:ext uri="{FF2B5EF4-FFF2-40B4-BE49-F238E27FC236}">
                <a16:creationId xmlns:a16="http://schemas.microsoft.com/office/drawing/2014/main" xmlns="" id="{0085A4FB-7FCE-47E8-A6DC-C139EA5D41F7}"/>
              </a:ext>
            </a:extLst>
          </p:cNvPr>
          <p:cNvSpPr>
            <a:spLocks noChangeArrowheads="1"/>
          </p:cNvSpPr>
          <p:nvPr/>
        </p:nvSpPr>
        <p:spPr bwMode="auto">
          <a:xfrm>
            <a:off x="1905000" y="4724400"/>
            <a:ext cx="1219200" cy="519113"/>
          </a:xfrm>
          <a:prstGeom prst="rect">
            <a:avLst/>
          </a:prstGeom>
          <a:noFill/>
          <a:ln w="9525">
            <a:noFill/>
            <a:miter lim="800000"/>
            <a:headEnd/>
            <a:tailEnd/>
          </a:ln>
          <a:effectLst/>
        </p:spPr>
        <p:txBody>
          <a:bodyPr lIns="92075" tIns="46038" rIns="92075" bIns="46038">
            <a:spAutoFit/>
          </a:bodyPr>
          <a:lstStyle/>
          <a:p>
            <a:pPr>
              <a:spcBef>
                <a:spcPct val="50000"/>
              </a:spcBef>
              <a:defRPr/>
            </a:pPr>
            <a:r>
              <a:rPr lang="en-US">
                <a:solidFill>
                  <a:srgbClr val="FF5008"/>
                </a:solidFill>
                <a:effectLst>
                  <a:outerShdw blurRad="38100" dist="38100" dir="2700000" algn="tl">
                    <a:srgbClr val="000000"/>
                  </a:outerShdw>
                </a:effectLst>
                <a:latin typeface="Arial" charset="0"/>
                <a:cs typeface="+mn-cs"/>
              </a:rPr>
              <a:t>PSBM</a:t>
            </a:r>
          </a:p>
        </p:txBody>
      </p:sp>
      <p:sp>
        <p:nvSpPr>
          <p:cNvPr id="65543" name="Rectangle 7"/>
          <p:cNvSpPr>
            <a:spLocks noChangeArrowheads="1"/>
          </p:cNvSpPr>
          <p:nvPr/>
        </p:nvSpPr>
        <p:spPr bwMode="auto">
          <a:xfrm>
            <a:off x="4343400" y="12954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800">
                <a:solidFill>
                  <a:schemeClr val="bg1"/>
                </a:solidFill>
              </a:rPr>
              <a:t>Board 1</a:t>
            </a:r>
          </a:p>
        </p:txBody>
      </p:sp>
      <p:sp>
        <p:nvSpPr>
          <p:cNvPr id="65544" name="Rectangle 8"/>
          <p:cNvSpPr>
            <a:spLocks noChangeArrowheads="1"/>
          </p:cNvSpPr>
          <p:nvPr/>
        </p:nvSpPr>
        <p:spPr bwMode="auto">
          <a:xfrm>
            <a:off x="4419600" y="19050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rgbClr val="FFFFFF"/>
                </a:solidFill>
              </a:rPr>
              <a:t>ASP</a:t>
            </a:r>
          </a:p>
        </p:txBody>
      </p:sp>
      <p:sp>
        <p:nvSpPr>
          <p:cNvPr id="65545" name="Rectangle 9"/>
          <p:cNvSpPr>
            <a:spLocks noChangeArrowheads="1"/>
          </p:cNvSpPr>
          <p:nvPr/>
        </p:nvSpPr>
        <p:spPr bwMode="auto">
          <a:xfrm>
            <a:off x="6248400" y="1219200"/>
            <a:ext cx="1371600" cy="6096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65546" name="Rectangle 10"/>
          <p:cNvSpPr>
            <a:spLocks noChangeArrowheads="1"/>
          </p:cNvSpPr>
          <p:nvPr/>
        </p:nvSpPr>
        <p:spPr bwMode="auto">
          <a:xfrm>
            <a:off x="6248400" y="1828800"/>
            <a:ext cx="1371600" cy="6096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65547" name="Rectangle 11"/>
          <p:cNvSpPr>
            <a:spLocks noChangeArrowheads="1"/>
          </p:cNvSpPr>
          <p:nvPr/>
        </p:nvSpPr>
        <p:spPr bwMode="auto">
          <a:xfrm>
            <a:off x="6400800" y="12954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800">
                <a:solidFill>
                  <a:schemeClr val="bg1"/>
                </a:solidFill>
              </a:rPr>
              <a:t>Board 2</a:t>
            </a:r>
          </a:p>
        </p:txBody>
      </p:sp>
      <p:sp>
        <p:nvSpPr>
          <p:cNvPr id="65548" name="Rectangle 12"/>
          <p:cNvSpPr>
            <a:spLocks noChangeArrowheads="1"/>
          </p:cNvSpPr>
          <p:nvPr/>
        </p:nvSpPr>
        <p:spPr bwMode="auto">
          <a:xfrm>
            <a:off x="6477000" y="19050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rgbClr val="FFFFFF"/>
                </a:solidFill>
              </a:rPr>
              <a:t>ASP</a:t>
            </a:r>
          </a:p>
        </p:txBody>
      </p:sp>
      <p:sp>
        <p:nvSpPr>
          <p:cNvPr id="65549" name="Rectangle 13"/>
          <p:cNvSpPr>
            <a:spLocks noChangeArrowheads="1"/>
          </p:cNvSpPr>
          <p:nvPr/>
        </p:nvSpPr>
        <p:spPr bwMode="auto">
          <a:xfrm>
            <a:off x="8305800" y="1219200"/>
            <a:ext cx="1371600" cy="6096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65550" name="Rectangle 14"/>
          <p:cNvSpPr>
            <a:spLocks noChangeArrowheads="1"/>
          </p:cNvSpPr>
          <p:nvPr/>
        </p:nvSpPr>
        <p:spPr bwMode="auto">
          <a:xfrm>
            <a:off x="8305800" y="1828800"/>
            <a:ext cx="1371600" cy="6096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65551" name="Rectangle 16"/>
          <p:cNvSpPr>
            <a:spLocks noChangeArrowheads="1"/>
          </p:cNvSpPr>
          <p:nvPr/>
        </p:nvSpPr>
        <p:spPr bwMode="auto">
          <a:xfrm>
            <a:off x="8534400" y="19050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rgbClr val="FFFFFF"/>
                </a:solidFill>
              </a:rPr>
              <a:t>ASP</a:t>
            </a:r>
          </a:p>
        </p:txBody>
      </p:sp>
      <p:sp>
        <p:nvSpPr>
          <p:cNvPr id="65552" name="Line 17"/>
          <p:cNvSpPr>
            <a:spLocks noChangeShapeType="1"/>
          </p:cNvSpPr>
          <p:nvPr/>
        </p:nvSpPr>
        <p:spPr bwMode="auto">
          <a:xfrm>
            <a:off x="3278188" y="6477000"/>
            <a:ext cx="6246812" cy="0"/>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3" name="Line 18"/>
          <p:cNvSpPr>
            <a:spLocks noChangeShapeType="1"/>
          </p:cNvSpPr>
          <p:nvPr/>
        </p:nvSpPr>
        <p:spPr bwMode="auto">
          <a:xfrm flipV="1">
            <a:off x="9525000" y="2439988"/>
            <a:ext cx="0" cy="4037012"/>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4" name="Line 19"/>
          <p:cNvSpPr>
            <a:spLocks noChangeShapeType="1"/>
          </p:cNvSpPr>
          <p:nvPr/>
        </p:nvSpPr>
        <p:spPr bwMode="auto">
          <a:xfrm>
            <a:off x="3278188" y="3657600"/>
            <a:ext cx="5180012" cy="0"/>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5" name="Line 20"/>
          <p:cNvSpPr>
            <a:spLocks noChangeShapeType="1"/>
          </p:cNvSpPr>
          <p:nvPr/>
        </p:nvSpPr>
        <p:spPr bwMode="auto">
          <a:xfrm>
            <a:off x="8458200" y="2439988"/>
            <a:ext cx="0" cy="1217612"/>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6" name="Line 21"/>
          <p:cNvSpPr>
            <a:spLocks noChangeShapeType="1"/>
          </p:cNvSpPr>
          <p:nvPr/>
        </p:nvSpPr>
        <p:spPr bwMode="auto">
          <a:xfrm>
            <a:off x="3278188" y="5181600"/>
            <a:ext cx="5713412" cy="0"/>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7" name="Line 22"/>
          <p:cNvSpPr>
            <a:spLocks noChangeShapeType="1"/>
          </p:cNvSpPr>
          <p:nvPr/>
        </p:nvSpPr>
        <p:spPr bwMode="auto">
          <a:xfrm>
            <a:off x="8991600" y="2439988"/>
            <a:ext cx="0" cy="2741612"/>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8" name="Line 23"/>
          <p:cNvSpPr>
            <a:spLocks noChangeShapeType="1"/>
          </p:cNvSpPr>
          <p:nvPr/>
        </p:nvSpPr>
        <p:spPr bwMode="auto">
          <a:xfrm>
            <a:off x="3278188" y="4419600"/>
            <a:ext cx="5484812" cy="0"/>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9" name="Line 24"/>
          <p:cNvSpPr>
            <a:spLocks noChangeShapeType="1"/>
          </p:cNvSpPr>
          <p:nvPr/>
        </p:nvSpPr>
        <p:spPr bwMode="auto">
          <a:xfrm>
            <a:off x="8763000" y="2439988"/>
            <a:ext cx="0" cy="1979612"/>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0" name="Line 25"/>
          <p:cNvSpPr>
            <a:spLocks noChangeShapeType="1"/>
          </p:cNvSpPr>
          <p:nvPr/>
        </p:nvSpPr>
        <p:spPr bwMode="auto">
          <a:xfrm>
            <a:off x="3278188" y="5867400"/>
            <a:ext cx="5942012" cy="0"/>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1" name="Line 26"/>
          <p:cNvSpPr>
            <a:spLocks noChangeShapeType="1"/>
          </p:cNvSpPr>
          <p:nvPr/>
        </p:nvSpPr>
        <p:spPr bwMode="auto">
          <a:xfrm>
            <a:off x="9220200" y="2439988"/>
            <a:ext cx="0" cy="3427412"/>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2" name="Line 27"/>
          <p:cNvSpPr>
            <a:spLocks noChangeShapeType="1"/>
          </p:cNvSpPr>
          <p:nvPr/>
        </p:nvSpPr>
        <p:spPr bwMode="auto">
          <a:xfrm>
            <a:off x="4267200" y="2439988"/>
            <a:ext cx="0" cy="12176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3" name="Line 28"/>
          <p:cNvSpPr>
            <a:spLocks noChangeShapeType="1"/>
          </p:cNvSpPr>
          <p:nvPr/>
        </p:nvSpPr>
        <p:spPr bwMode="auto">
          <a:xfrm>
            <a:off x="6400800" y="2439988"/>
            <a:ext cx="0" cy="12176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4" name="Line 29"/>
          <p:cNvSpPr>
            <a:spLocks noChangeShapeType="1"/>
          </p:cNvSpPr>
          <p:nvPr/>
        </p:nvSpPr>
        <p:spPr bwMode="auto">
          <a:xfrm>
            <a:off x="5410200" y="2439988"/>
            <a:ext cx="0" cy="40370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5" name="Line 30"/>
          <p:cNvSpPr>
            <a:spLocks noChangeShapeType="1"/>
          </p:cNvSpPr>
          <p:nvPr/>
        </p:nvSpPr>
        <p:spPr bwMode="auto">
          <a:xfrm>
            <a:off x="7467600" y="2439988"/>
            <a:ext cx="0" cy="40370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6" name="Line 31"/>
          <p:cNvSpPr>
            <a:spLocks noChangeShapeType="1"/>
          </p:cNvSpPr>
          <p:nvPr/>
        </p:nvSpPr>
        <p:spPr bwMode="auto">
          <a:xfrm>
            <a:off x="4800600" y="2439988"/>
            <a:ext cx="0" cy="27416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7" name="Line 32"/>
          <p:cNvSpPr>
            <a:spLocks noChangeShapeType="1"/>
          </p:cNvSpPr>
          <p:nvPr/>
        </p:nvSpPr>
        <p:spPr bwMode="auto">
          <a:xfrm>
            <a:off x="6934200" y="2439988"/>
            <a:ext cx="0" cy="27416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8" name="Line 33"/>
          <p:cNvSpPr>
            <a:spLocks noChangeShapeType="1"/>
          </p:cNvSpPr>
          <p:nvPr/>
        </p:nvSpPr>
        <p:spPr bwMode="auto">
          <a:xfrm>
            <a:off x="4495800" y="2439988"/>
            <a:ext cx="0" cy="19796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69" name="Line 34"/>
          <p:cNvSpPr>
            <a:spLocks noChangeShapeType="1"/>
          </p:cNvSpPr>
          <p:nvPr/>
        </p:nvSpPr>
        <p:spPr bwMode="auto">
          <a:xfrm>
            <a:off x="6629400" y="2439988"/>
            <a:ext cx="0" cy="19796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70" name="Line 35"/>
          <p:cNvSpPr>
            <a:spLocks noChangeShapeType="1"/>
          </p:cNvSpPr>
          <p:nvPr/>
        </p:nvSpPr>
        <p:spPr bwMode="auto">
          <a:xfrm>
            <a:off x="7162800" y="2439988"/>
            <a:ext cx="0" cy="34274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71" name="Line 36"/>
          <p:cNvSpPr>
            <a:spLocks noChangeShapeType="1"/>
          </p:cNvSpPr>
          <p:nvPr/>
        </p:nvSpPr>
        <p:spPr bwMode="auto">
          <a:xfrm>
            <a:off x="5105400" y="2439988"/>
            <a:ext cx="0" cy="3427412"/>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72" name="Rectangle 37"/>
          <p:cNvSpPr>
            <a:spLocks noChangeArrowheads="1"/>
          </p:cNvSpPr>
          <p:nvPr/>
        </p:nvSpPr>
        <p:spPr bwMode="auto">
          <a:xfrm>
            <a:off x="3352800" y="3733800"/>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400" b="0">
                <a:solidFill>
                  <a:srgbClr val="FFFFFF"/>
                </a:solidFill>
              </a:rPr>
              <a:t>Text too tiny</a:t>
            </a:r>
          </a:p>
        </p:txBody>
      </p:sp>
      <p:sp>
        <p:nvSpPr>
          <p:cNvPr id="65573" name="Rectangle 38"/>
          <p:cNvSpPr>
            <a:spLocks noChangeArrowheads="1"/>
          </p:cNvSpPr>
          <p:nvPr/>
        </p:nvSpPr>
        <p:spPr bwMode="auto">
          <a:xfrm>
            <a:off x="3352800" y="52578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400" b="0">
                <a:solidFill>
                  <a:srgbClr val="FF5008"/>
                </a:solidFill>
              </a:rPr>
              <a:t>tms</a:t>
            </a:r>
          </a:p>
        </p:txBody>
      </p:sp>
      <p:sp>
        <p:nvSpPr>
          <p:cNvPr id="65574" name="Rectangle 39"/>
          <p:cNvSpPr>
            <a:spLocks noChangeArrowheads="1"/>
          </p:cNvSpPr>
          <p:nvPr/>
        </p:nvSpPr>
        <p:spPr bwMode="auto">
          <a:xfrm>
            <a:off x="3352800" y="58674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400" b="0">
                <a:solidFill>
                  <a:srgbClr val="FFFFFF"/>
                </a:solidFill>
              </a:rPr>
              <a:t>tdi</a:t>
            </a:r>
          </a:p>
        </p:txBody>
      </p:sp>
      <p:sp>
        <p:nvSpPr>
          <p:cNvPr id="65575" name="Rectangle 40"/>
          <p:cNvSpPr>
            <a:spLocks noChangeArrowheads="1"/>
          </p:cNvSpPr>
          <p:nvPr/>
        </p:nvSpPr>
        <p:spPr bwMode="auto">
          <a:xfrm>
            <a:off x="3352800" y="6461125"/>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400" b="0">
                <a:solidFill>
                  <a:srgbClr val="FFFFFF"/>
                </a:solidFill>
              </a:rPr>
              <a:t>trst</a:t>
            </a:r>
          </a:p>
        </p:txBody>
      </p:sp>
      <p:sp>
        <p:nvSpPr>
          <p:cNvPr id="65576" name="Rectangle 41"/>
          <p:cNvSpPr>
            <a:spLocks noChangeArrowheads="1"/>
          </p:cNvSpPr>
          <p:nvPr/>
        </p:nvSpPr>
        <p:spPr bwMode="auto">
          <a:xfrm>
            <a:off x="3352800" y="44958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400" b="0">
                <a:solidFill>
                  <a:srgbClr val="FFFFFF"/>
                </a:solidFill>
              </a:rPr>
              <a:t>tck</a:t>
            </a:r>
          </a:p>
        </p:txBody>
      </p:sp>
      <p:sp>
        <p:nvSpPr>
          <p:cNvPr id="65577" name="Rectangle 42"/>
          <p:cNvSpPr>
            <a:spLocks noChangeArrowheads="1"/>
          </p:cNvSpPr>
          <p:nvPr/>
        </p:nvSpPr>
        <p:spPr bwMode="auto">
          <a:xfrm>
            <a:off x="1524000" y="1066800"/>
            <a:ext cx="228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a:solidFill>
                  <a:schemeClr val="tx1"/>
                </a:solidFill>
              </a:rPr>
              <a:t>Poor Contrast</a:t>
            </a:r>
          </a:p>
        </p:txBody>
      </p:sp>
      <p:sp>
        <p:nvSpPr>
          <p:cNvPr id="65578" name="Rectangle 43"/>
          <p:cNvSpPr>
            <a:spLocks noChangeArrowheads="1"/>
          </p:cNvSpPr>
          <p:nvPr/>
        </p:nvSpPr>
        <p:spPr bwMode="auto">
          <a:xfrm>
            <a:off x="8458200" y="13335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nSpc>
                <a:spcPct val="100000"/>
              </a:lnSpc>
              <a:spcBef>
                <a:spcPct val="50000"/>
              </a:spcBef>
              <a:buClrTx/>
              <a:buFontTx/>
              <a:buNone/>
            </a:pPr>
            <a:r>
              <a:rPr lang="en-US" altLang="en-US" sz="1800">
                <a:solidFill>
                  <a:schemeClr val="bg1"/>
                </a:solidFill>
              </a:rPr>
              <a:t>Board 3</a:t>
            </a:r>
          </a:p>
        </p:txBody>
      </p:sp>
      <p:sp>
        <p:nvSpPr>
          <p:cNvPr id="2" name="Slide Number Placeholder 1"/>
          <p:cNvSpPr>
            <a:spLocks noGrp="1"/>
          </p:cNvSpPr>
          <p:nvPr>
            <p:ph type="sldNum" sz="quarter" idx="12"/>
          </p:nvPr>
        </p:nvSpPr>
        <p:spPr/>
        <p:txBody>
          <a:bodyPr/>
          <a:lstStyle/>
          <a:p>
            <a:pPr>
              <a:defRPr/>
            </a:pPr>
            <a:fld id="{0DB3F05C-FB0B-4D6F-9789-349BD8A98256}" type="slidenum">
              <a:rPr lang="en-US" altLang="en-US" smtClean="0"/>
              <a:pPr>
                <a:defRPr/>
              </a:pPr>
              <a:t>31</a:t>
            </a:fld>
            <a:endParaRPr lang="en-US" altLang="en-US"/>
          </a:p>
        </p:txBody>
      </p:sp>
    </p:spTree>
  </p:cSld>
  <p:clrMapOvr>
    <a:overrideClrMapping bg1="lt1" tx1="dk1" bg2="lt2" tx2="dk2" accent1="accent1" accent2="accent2" accent3="accent3" accent4="accent4" accent5="accent5" accent6="accent6" hlink="hlink" folHlink="folHlink"/>
  </p:clrMapOvr>
  <p:transition spd="slow">
    <p:split/>
    <p:sndAc>
      <p:stSnd>
        <p:snd r:embed="rId4" name="DRIVEBY.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mtClean="0"/>
              <a:t>How to Annoy The Audience </a:t>
            </a:r>
            <a:r>
              <a:rPr lang="en-US" altLang="en-US" sz="1600" smtClean="0"/>
              <a:t>(Press Enter)</a:t>
            </a:r>
          </a:p>
        </p:txBody>
      </p:sp>
      <p:sp>
        <p:nvSpPr>
          <p:cNvPr id="51203" name="Rectangle 3"/>
          <p:cNvSpPr>
            <a:spLocks noGrp="1" noChangeArrowheads="1"/>
          </p:cNvSpPr>
          <p:nvPr>
            <p:ph type="body" idx="1"/>
          </p:nvPr>
        </p:nvSpPr>
        <p:spPr/>
        <p:txBody>
          <a:bodyPr/>
          <a:lstStyle/>
          <a:p>
            <a:r>
              <a:rPr lang="en-US" altLang="en-US" smtClean="0"/>
              <a:t>Misuse sound</a:t>
            </a:r>
          </a:p>
          <a:p>
            <a:r>
              <a:rPr lang="en-US" altLang="en-US" smtClean="0"/>
              <a:t>Overuse transition effects</a:t>
            </a:r>
          </a:p>
          <a:p>
            <a:r>
              <a:rPr lang="en-US" altLang="en-US" smtClean="0"/>
              <a:t>Focus the audience on your slides, not the speaker</a:t>
            </a:r>
          </a:p>
          <a:p>
            <a:r>
              <a:rPr lang="en-US" altLang="en-US" smtClean="0"/>
              <a:t>Try to use every feature PowerPoint has to offer</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32</a:t>
            </a:fld>
            <a:endParaRPr lang="en-US" altLang="en-US"/>
          </a:p>
        </p:txBody>
      </p:sp>
    </p:spTree>
  </p:cSld>
  <p:clrMapOvr>
    <a:masterClrMapping/>
  </p:clrMapOvr>
  <p:transition spd="slow">
    <p:dissolve/>
    <p:sndAc>
      <p:stSnd loop="1">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75" fill="hold"/>
                                        <p:tgtEl>
                                          <p:spTgt spid="51203">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5120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iterate type="lt">
                                    <p:tmPct val="100000"/>
                                  </p:iterate>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75" fill="hold"/>
                                        <p:tgtEl>
                                          <p:spTgt spid="51203">
                                            <p:txEl>
                                              <p:pRg st="1" end="1"/>
                                            </p:txEl>
                                          </p:spTgt>
                                        </p:tgtEl>
                                        <p:attrNameLst>
                                          <p:attrName>ppt_x</p:attrName>
                                        </p:attrNameLst>
                                      </p:cBhvr>
                                      <p:tavLst>
                                        <p:tav tm="0">
                                          <p:val>
                                            <p:strVal val="1+#ppt_w/2"/>
                                          </p:val>
                                        </p:tav>
                                        <p:tav tm="100000">
                                          <p:val>
                                            <p:strVal val="#ppt_x"/>
                                          </p:val>
                                        </p:tav>
                                      </p:tavLst>
                                    </p:anim>
                                    <p:anim calcmode="lin" valueType="num">
                                      <p:cBhvr additive="base">
                                        <p:cTn id="14" dur="75" fill="hold"/>
                                        <p:tgtEl>
                                          <p:spTgt spid="5120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LASER.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iterate type="lt">
                                    <p:tmPct val="100000"/>
                                  </p:iterate>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75" fill="hold"/>
                                        <p:tgtEl>
                                          <p:spTgt spid="51203">
                                            <p:txEl>
                                              <p:pRg st="2" end="2"/>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5120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LASER.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iterate type="lt">
                                    <p:tmPct val="100000"/>
                                  </p:iterate>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75" fill="hold"/>
                                        <p:tgtEl>
                                          <p:spTgt spid="51203">
                                            <p:txEl>
                                              <p:pRg st="3" end="3"/>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5120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smtClean="0"/>
              <a:t>Conclusion</a:t>
            </a:r>
          </a:p>
        </p:txBody>
      </p:sp>
      <p:sp>
        <p:nvSpPr>
          <p:cNvPr id="69635" name="Rectangle 3"/>
          <p:cNvSpPr>
            <a:spLocks noGrp="1" noChangeArrowheads="1"/>
          </p:cNvSpPr>
          <p:nvPr>
            <p:ph type="body" idx="1"/>
          </p:nvPr>
        </p:nvSpPr>
        <p:spPr/>
        <p:txBody>
          <a:bodyPr/>
          <a:lstStyle/>
          <a:p>
            <a:r>
              <a:rPr lang="en-US" altLang="en-US" smtClean="0"/>
              <a:t>Keep your slides simple</a:t>
            </a:r>
          </a:p>
          <a:p>
            <a:r>
              <a:rPr lang="en-US" altLang="en-US" smtClean="0"/>
              <a:t>Use large fonts for high visibility</a:t>
            </a:r>
          </a:p>
          <a:p>
            <a:pPr lvl="1"/>
            <a:r>
              <a:rPr lang="en-US" altLang="en-US" smtClean="0"/>
              <a:t>36 pt for titles</a:t>
            </a:r>
          </a:p>
          <a:p>
            <a:pPr lvl="1"/>
            <a:r>
              <a:rPr lang="en-US" altLang="en-US" smtClean="0"/>
              <a:t>28 pt for details</a:t>
            </a:r>
          </a:p>
          <a:p>
            <a:r>
              <a:rPr lang="en-US" altLang="en-US" smtClean="0"/>
              <a:t>High contrast colors</a:t>
            </a:r>
          </a:p>
          <a:p>
            <a:r>
              <a:rPr lang="en-US" altLang="en-US" smtClean="0"/>
              <a:t>Highlight, don’t detail</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smtClean="0"/>
              <a:t>Test Slide</a:t>
            </a:r>
          </a:p>
        </p:txBody>
      </p:sp>
      <p:sp>
        <p:nvSpPr>
          <p:cNvPr id="71683" name="Rectangle 3"/>
          <p:cNvSpPr>
            <a:spLocks noGrp="1" noChangeArrowheads="1"/>
          </p:cNvSpPr>
          <p:nvPr>
            <p:ph type="body" idx="1"/>
          </p:nvPr>
        </p:nvSpPr>
        <p:spPr>
          <a:xfrm>
            <a:off x="1066800" y="838200"/>
            <a:ext cx="10363200" cy="5249863"/>
          </a:xfrm>
        </p:spPr>
        <p:txBody>
          <a:bodyPr/>
          <a:lstStyle/>
          <a:p>
            <a:r>
              <a:rPr lang="en-US" altLang="en-US" smtClean="0"/>
              <a:t>If your text and drawings fit within the white rectangle, then you will be able to project everything correctly.  Press “Enter” 3 times.</a:t>
            </a:r>
          </a:p>
          <a:p>
            <a:endParaRPr lang="en-US" altLang="en-US" smtClean="0"/>
          </a:p>
          <a:p>
            <a:endParaRPr lang="en-US" altLang="en-US" smtClean="0"/>
          </a:p>
          <a:p>
            <a:endParaRPr lang="en-US" altLang="en-US" smtClean="0"/>
          </a:p>
          <a:p>
            <a:endParaRPr lang="en-US" altLang="en-US" smtClean="0"/>
          </a:p>
          <a:p>
            <a:endParaRPr lang="en-US" altLang="en-US" smtClean="0"/>
          </a:p>
        </p:txBody>
      </p:sp>
      <p:grpSp>
        <p:nvGrpSpPr>
          <p:cNvPr id="2" name="Group 10"/>
          <p:cNvGrpSpPr>
            <a:grpSpLocks/>
          </p:cNvGrpSpPr>
          <p:nvPr/>
        </p:nvGrpSpPr>
        <p:grpSpPr bwMode="auto">
          <a:xfrm>
            <a:off x="0" y="28575"/>
            <a:ext cx="12192000" cy="6829425"/>
            <a:chOff x="-62" y="0"/>
            <a:chExt cx="5892" cy="4397"/>
          </a:xfrm>
        </p:grpSpPr>
        <p:sp>
          <p:nvSpPr>
            <p:cNvPr id="71691" name="Rectangle 4"/>
            <p:cNvSpPr>
              <a:spLocks noChangeArrowheads="1"/>
            </p:cNvSpPr>
            <p:nvPr/>
          </p:nvSpPr>
          <p:spPr bwMode="auto">
            <a:xfrm>
              <a:off x="-62" y="0"/>
              <a:ext cx="5892" cy="4397"/>
            </a:xfrm>
            <a:prstGeom prst="rect">
              <a:avLst/>
            </a:prstGeom>
            <a:noFill/>
            <a:ln w="57150">
              <a:solidFill>
                <a:srgbClr val="FFFF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71692" name="Line 5"/>
            <p:cNvSpPr>
              <a:spLocks noChangeShapeType="1"/>
            </p:cNvSpPr>
            <p:nvPr/>
          </p:nvSpPr>
          <p:spPr bwMode="auto">
            <a:xfrm flipH="1" flipV="1">
              <a:off x="2928" y="144"/>
              <a:ext cx="1371" cy="616"/>
            </a:xfrm>
            <a:prstGeom prst="line">
              <a:avLst/>
            </a:prstGeom>
            <a:noFill/>
            <a:ln w="38100">
              <a:solidFill>
                <a:srgbClr val="FFFFFF"/>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11"/>
          <p:cNvGrpSpPr>
            <a:grpSpLocks/>
          </p:cNvGrpSpPr>
          <p:nvPr/>
        </p:nvGrpSpPr>
        <p:grpSpPr bwMode="auto">
          <a:xfrm>
            <a:off x="1785938" y="2860675"/>
            <a:ext cx="5930900" cy="3636963"/>
            <a:chOff x="576" y="1837"/>
            <a:chExt cx="3736" cy="2291"/>
          </a:xfrm>
        </p:grpSpPr>
        <p:sp>
          <p:nvSpPr>
            <p:cNvPr id="71689" name="Oval 6"/>
            <p:cNvSpPr>
              <a:spLocks noChangeArrowheads="1"/>
            </p:cNvSpPr>
            <p:nvPr/>
          </p:nvSpPr>
          <p:spPr bwMode="auto">
            <a:xfrm>
              <a:off x="576" y="2112"/>
              <a:ext cx="2016" cy="2016"/>
            </a:xfrm>
            <a:prstGeom prst="ellipse">
              <a:avLst/>
            </a:prstGeom>
            <a:solidFill>
              <a:schemeClr val="tx1"/>
            </a:solidFill>
            <a:ln w="38100">
              <a:solidFill>
                <a:srgbClr val="FFFFFF"/>
              </a:solidFill>
              <a:round/>
              <a:headEnd type="none" w="sm" len="sm"/>
              <a:tailEnd type="none" w="sm" len="sm"/>
            </a:ln>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endParaRPr lang="en-US" altLang="en-US">
                <a:solidFill>
                  <a:schemeClr val="tx1"/>
                </a:solidFill>
              </a:endParaRPr>
            </a:p>
          </p:txBody>
        </p:sp>
        <p:sp>
          <p:nvSpPr>
            <p:cNvPr id="71690" name="AutoShape 7"/>
            <p:cNvSpPr>
              <a:spLocks/>
            </p:cNvSpPr>
            <p:nvPr/>
          </p:nvSpPr>
          <p:spPr bwMode="auto">
            <a:xfrm>
              <a:off x="3387" y="1837"/>
              <a:ext cx="925" cy="330"/>
            </a:xfrm>
            <a:prstGeom prst="borderCallout1">
              <a:avLst>
                <a:gd name="adj1" fmla="val 51731"/>
                <a:gd name="adj2" fmla="val -8495"/>
                <a:gd name="adj3" fmla="val 153468"/>
                <a:gd name="adj4" fmla="val -99486"/>
              </a:avLst>
            </a:prstGeom>
            <a:noFill/>
            <a:ln w="38100">
              <a:solidFill>
                <a:srgbClr val="FFFF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a:solidFill>
                    <a:srgbClr val="FFFF00"/>
                  </a:solidFill>
                </a:rPr>
                <a:t>Circle?</a:t>
              </a:r>
            </a:p>
          </p:txBody>
        </p:sp>
      </p:grpSp>
      <p:grpSp>
        <p:nvGrpSpPr>
          <p:cNvPr id="4" name="Group 12"/>
          <p:cNvGrpSpPr>
            <a:grpSpLocks/>
          </p:cNvGrpSpPr>
          <p:nvPr/>
        </p:nvGrpSpPr>
        <p:grpSpPr bwMode="auto">
          <a:xfrm>
            <a:off x="6249988" y="3856038"/>
            <a:ext cx="3648075" cy="2495550"/>
            <a:chOff x="3168" y="2496"/>
            <a:chExt cx="2298" cy="1572"/>
          </a:xfrm>
        </p:grpSpPr>
        <p:sp>
          <p:nvSpPr>
            <p:cNvPr id="71687" name="Rectangle 8"/>
            <p:cNvSpPr>
              <a:spLocks noChangeArrowheads="1"/>
            </p:cNvSpPr>
            <p:nvPr/>
          </p:nvSpPr>
          <p:spPr bwMode="auto">
            <a:xfrm>
              <a:off x="3168" y="2496"/>
              <a:ext cx="1008" cy="1008"/>
            </a:xfrm>
            <a:prstGeom prst="rect">
              <a:avLst/>
            </a:prstGeom>
            <a:noFill/>
            <a:ln w="38100">
              <a:solidFill>
                <a:srgbClr val="FFFF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algn="ctr" eaLnBrk="1" hangingPunct="1">
                <a:lnSpc>
                  <a:spcPct val="100000"/>
                </a:lnSpc>
                <a:spcBef>
                  <a:spcPct val="0"/>
                </a:spcBef>
                <a:buClrTx/>
                <a:buFontTx/>
                <a:buNone/>
              </a:pPr>
              <a:endParaRPr lang="en-US" altLang="en-US">
                <a:solidFill>
                  <a:srgbClr val="FFFF00"/>
                </a:solidFill>
              </a:endParaRPr>
            </a:p>
          </p:txBody>
        </p:sp>
        <p:sp>
          <p:nvSpPr>
            <p:cNvPr id="71688" name="AutoShape 9"/>
            <p:cNvSpPr>
              <a:spLocks/>
            </p:cNvSpPr>
            <p:nvPr/>
          </p:nvSpPr>
          <p:spPr bwMode="auto">
            <a:xfrm>
              <a:off x="4388" y="3738"/>
              <a:ext cx="1078" cy="330"/>
            </a:xfrm>
            <a:prstGeom prst="borderCallout2">
              <a:avLst>
                <a:gd name="adj1" fmla="val 11611"/>
                <a:gd name="adj2" fmla="val -4069"/>
                <a:gd name="adj3" fmla="val 11611"/>
                <a:gd name="adj4" fmla="val -31102"/>
                <a:gd name="adj5" fmla="val -43708"/>
                <a:gd name="adj6" fmla="val -59153"/>
              </a:avLst>
            </a:prstGeom>
            <a:noFill/>
            <a:ln w="38100">
              <a:solidFill>
                <a:srgbClr val="FFFF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125000"/>
                </a:lnSpc>
                <a:spcBef>
                  <a:spcPct val="20000"/>
                </a:spcBef>
                <a:buClr>
                  <a:srgbClr val="FAFD00"/>
                </a:buClr>
                <a:buChar char="•"/>
                <a:defRPr sz="2800">
                  <a:solidFill>
                    <a:srgbClr val="FAFD00"/>
                  </a:solidFill>
                  <a:latin typeface="Arial" panose="020B0604020202020204" pitchFamily="34" charset="0"/>
                </a:defRPr>
              </a:lvl1pPr>
              <a:lvl2pPr marL="742950" indent="-285750">
                <a:spcBef>
                  <a:spcPct val="20000"/>
                </a:spcBef>
                <a:buClr>
                  <a:srgbClr val="FAFD00"/>
                </a:buClr>
                <a:buChar char="–"/>
                <a:defRPr sz="2800">
                  <a:solidFill>
                    <a:srgbClr val="FAFD00"/>
                  </a:solidFill>
                  <a:latin typeface="Arial" panose="020B0604020202020204" pitchFamily="34" charset="0"/>
                </a:defRPr>
              </a:lvl2pPr>
              <a:lvl3pPr marL="1143000" indent="-228600">
                <a:spcBef>
                  <a:spcPct val="20000"/>
                </a:spcBef>
                <a:buClr>
                  <a:srgbClr val="FAFD00"/>
                </a:buClr>
                <a:buChar char="•"/>
                <a:defRPr sz="2400">
                  <a:solidFill>
                    <a:srgbClr val="FAFD00"/>
                  </a:solidFill>
                  <a:latin typeface="Arial" panose="020B0604020202020204" pitchFamily="34" charset="0"/>
                </a:defRPr>
              </a:lvl3pPr>
              <a:lvl4pPr marL="1600200" indent="-228600">
                <a:spcBef>
                  <a:spcPct val="20000"/>
                </a:spcBef>
                <a:buClr>
                  <a:srgbClr val="FAFD00"/>
                </a:buClr>
                <a:buChar char="–"/>
                <a:defRPr sz="2000">
                  <a:solidFill>
                    <a:srgbClr val="FAFD00"/>
                  </a:solidFill>
                  <a:latin typeface="Arial" panose="020B0604020202020204" pitchFamily="34" charset="0"/>
                </a:defRPr>
              </a:lvl4pPr>
              <a:lvl5pPr marL="2057400" indent="-228600">
                <a:spcBef>
                  <a:spcPct val="20000"/>
                </a:spcBef>
                <a:buClr>
                  <a:srgbClr val="FAFD00"/>
                </a:buClr>
                <a:buChar char="•"/>
                <a:defRPr sz="2000">
                  <a:solidFill>
                    <a:srgbClr val="FAFD00"/>
                  </a:solidFill>
                  <a:latin typeface="Arial" panose="020B0604020202020204" pitchFamily="34" charset="0"/>
                </a:defRPr>
              </a:lvl5pPr>
              <a:lvl6pPr marL="25146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6pPr>
              <a:lvl7pPr marL="29718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7pPr>
              <a:lvl8pPr marL="34290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8pPr>
              <a:lvl9pPr marL="3886200" indent="-228600" eaLnBrk="0" fontAlgn="base" hangingPunct="0">
                <a:spcBef>
                  <a:spcPct val="20000"/>
                </a:spcBef>
                <a:spcAft>
                  <a:spcPct val="0"/>
                </a:spcAft>
                <a:buClr>
                  <a:srgbClr val="FAFD00"/>
                </a:buClr>
                <a:buChar char="•"/>
                <a:defRPr sz="2000">
                  <a:solidFill>
                    <a:srgbClr val="FAFD00"/>
                  </a:solidFill>
                  <a:latin typeface="Arial" panose="020B0604020202020204" pitchFamily="34" charset="0"/>
                </a:defRPr>
              </a:lvl9pPr>
            </a:lstStyle>
            <a:p>
              <a:pPr eaLnBrk="1" hangingPunct="1">
                <a:lnSpc>
                  <a:spcPct val="100000"/>
                </a:lnSpc>
                <a:spcBef>
                  <a:spcPct val="0"/>
                </a:spcBef>
                <a:buClrTx/>
                <a:buFontTx/>
                <a:buNone/>
              </a:pPr>
              <a:r>
                <a:rPr lang="en-US" altLang="en-US">
                  <a:solidFill>
                    <a:srgbClr val="FFFF00"/>
                  </a:solidFill>
                </a:rPr>
                <a:t>Square?</a:t>
              </a:r>
            </a:p>
          </p:txBody>
        </p:sp>
      </p:grpSp>
      <p:sp>
        <p:nvSpPr>
          <p:cNvPr id="5" name="Slide Number Placeholder 4"/>
          <p:cNvSpPr>
            <a:spLocks noGrp="1"/>
          </p:cNvSpPr>
          <p:nvPr>
            <p:ph type="sldNum" sz="quarter" idx="12"/>
          </p:nvPr>
        </p:nvSpPr>
        <p:spPr/>
        <p:txBody>
          <a:bodyPr/>
          <a:lstStyle/>
          <a:p>
            <a:pPr>
              <a:defRPr/>
            </a:pPr>
            <a:fld id="{0BC158BE-CF2D-4BFC-AA37-518ECDC90568}" type="slidenum">
              <a:rPr lang="en-US" altLang="en-US" smtClean="0"/>
              <a:pPr>
                <a:defRPr/>
              </a:pPr>
              <a:t>34</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Outline</a:t>
            </a:r>
          </a:p>
        </p:txBody>
      </p:sp>
      <p:sp>
        <p:nvSpPr>
          <p:cNvPr id="10243" name="Rectangle 3"/>
          <p:cNvSpPr>
            <a:spLocks noGrp="1" noChangeArrowheads="1"/>
          </p:cNvSpPr>
          <p:nvPr>
            <p:ph type="body" idx="1"/>
          </p:nvPr>
        </p:nvSpPr>
        <p:spPr/>
        <p:txBody>
          <a:bodyPr/>
          <a:lstStyle/>
          <a:p>
            <a:r>
              <a:rPr lang="en-US" altLang="en-US" smtClean="0"/>
              <a:t>Standards vs Guidelines</a:t>
            </a:r>
          </a:p>
          <a:p>
            <a:r>
              <a:rPr lang="en-US" altLang="en-US" smtClean="0"/>
              <a:t>Technical specs for electronic slides</a:t>
            </a:r>
          </a:p>
          <a:p>
            <a:r>
              <a:rPr lang="en-US" altLang="en-US" smtClean="0"/>
              <a:t>Milestones and schedule</a:t>
            </a:r>
          </a:p>
          <a:p>
            <a:r>
              <a:rPr lang="en-US" altLang="en-US" smtClean="0"/>
              <a:t>Good and bad examples</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Standards and Guidelines</a:t>
            </a:r>
          </a:p>
        </p:txBody>
      </p:sp>
      <p:sp>
        <p:nvSpPr>
          <p:cNvPr id="12291" name="Rectangle 3"/>
          <p:cNvSpPr>
            <a:spLocks noGrp="1" noChangeArrowheads="1"/>
          </p:cNvSpPr>
          <p:nvPr>
            <p:ph type="body" idx="1"/>
          </p:nvPr>
        </p:nvSpPr>
        <p:spPr/>
        <p:txBody>
          <a:bodyPr/>
          <a:lstStyle/>
          <a:p>
            <a:r>
              <a:rPr lang="en-US" altLang="en-US" b="1" smtClean="0"/>
              <a:t>Standard</a:t>
            </a:r>
            <a:r>
              <a:rPr lang="en-US" altLang="en-US" smtClean="0"/>
              <a:t>:  mandatory requirements for ITC presentations</a:t>
            </a:r>
          </a:p>
          <a:p>
            <a:pPr lvl="1"/>
            <a:r>
              <a:rPr lang="en-US" altLang="en-US" smtClean="0"/>
              <a:t>Presentation dropped for failure to follow</a:t>
            </a:r>
          </a:p>
          <a:p>
            <a:pPr lvl="1"/>
            <a:r>
              <a:rPr lang="en-US" altLang="en-US" b="1" i="1" smtClean="0">
                <a:solidFill>
                  <a:srgbClr val="FFFFFF"/>
                </a:solidFill>
              </a:rPr>
              <a:t>Standards are in white italic text</a:t>
            </a:r>
            <a:endParaRPr lang="en-US" altLang="en-US" i="1" smtClean="0"/>
          </a:p>
          <a:p>
            <a:r>
              <a:rPr lang="en-US" altLang="en-US" b="1" smtClean="0"/>
              <a:t>Guideline</a:t>
            </a:r>
            <a:r>
              <a:rPr lang="en-US" altLang="en-US" smtClean="0"/>
              <a:t>:  suggested good practices</a:t>
            </a:r>
          </a:p>
          <a:p>
            <a:pPr lvl="1"/>
            <a:r>
              <a:rPr lang="en-US" altLang="en-US" smtClean="0"/>
              <a:t>Result in good visuals</a:t>
            </a:r>
          </a:p>
          <a:p>
            <a:pPr lvl="1"/>
            <a:r>
              <a:rPr lang="en-US" altLang="en-US" smtClean="0"/>
              <a:t>It’s your choice:  Deviate at your own risk</a:t>
            </a:r>
          </a:p>
          <a:p>
            <a:pPr lvl="1"/>
            <a:r>
              <a:rPr lang="en-US" altLang="en-US" smtClean="0"/>
              <a:t>Guidelines in ordinary yellow text</a:t>
            </a:r>
          </a:p>
          <a:p>
            <a:pPr lvl="1"/>
            <a:endParaRPr lang="en-US" altLang="en-US" smtClean="0"/>
          </a:p>
          <a:p>
            <a:pPr>
              <a:lnSpc>
                <a:spcPct val="100000"/>
              </a:lnSpc>
              <a:buFont typeface="MS LineDraw"/>
              <a:buChar char="Ä"/>
            </a:pPr>
            <a:endParaRPr lang="en-US" altLang="en-US" smtClean="0"/>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Projection Computer</a:t>
            </a:r>
          </a:p>
        </p:txBody>
      </p:sp>
      <p:sp>
        <p:nvSpPr>
          <p:cNvPr id="14339" name="Rectangle 3"/>
          <p:cNvSpPr>
            <a:spLocks noGrp="1" noChangeArrowheads="1"/>
          </p:cNvSpPr>
          <p:nvPr>
            <p:ph type="body" idx="1"/>
          </p:nvPr>
        </p:nvSpPr>
        <p:spPr>
          <a:xfrm>
            <a:off x="2238375" y="1190625"/>
            <a:ext cx="7772400" cy="4929188"/>
          </a:xfrm>
        </p:spPr>
        <p:txBody>
          <a:bodyPr/>
          <a:lstStyle/>
          <a:p>
            <a:r>
              <a:rPr lang="en-US" altLang="en-US" b="1" i="1" smtClean="0">
                <a:solidFill>
                  <a:srgbClr val="FFFFFF"/>
                </a:solidFill>
              </a:rPr>
              <a:t>PC</a:t>
            </a:r>
            <a:r>
              <a:rPr lang="en-US" altLang="en-US" smtClean="0"/>
              <a:t>, 1 GHz or faster</a:t>
            </a:r>
          </a:p>
          <a:p>
            <a:r>
              <a:rPr lang="en-US" altLang="en-US" smtClean="0"/>
              <a:t>1 Gbyte minimum CPU memory </a:t>
            </a:r>
          </a:p>
          <a:p>
            <a:r>
              <a:rPr lang="en-US" altLang="en-US" b="1" i="1" u="sng" smtClean="0">
                <a:solidFill>
                  <a:srgbClr val="FFFFFF"/>
                </a:solidFill>
              </a:rPr>
              <a:t>Microsoft Windows 10</a:t>
            </a:r>
            <a:endParaRPr lang="en-US" altLang="en-US" b="1" u="sng" smtClean="0"/>
          </a:p>
          <a:p>
            <a:r>
              <a:rPr lang="en-US" altLang="en-US" b="1" i="1" smtClean="0">
                <a:solidFill>
                  <a:srgbClr val="FFFFFF"/>
                </a:solidFill>
              </a:rPr>
              <a:t>PowerPoint, Office version 2016</a:t>
            </a:r>
            <a:endParaRPr lang="en-US" altLang="en-US" smtClean="0"/>
          </a:p>
          <a:p>
            <a:r>
              <a:rPr lang="en-US" altLang="en-US" b="1" i="1" smtClean="0">
                <a:solidFill>
                  <a:srgbClr val="FFFFFF"/>
                </a:solidFill>
              </a:rPr>
              <a:t>ITC supplies projection computer</a:t>
            </a:r>
          </a:p>
          <a:p>
            <a:r>
              <a:rPr lang="en-US" altLang="en-US" b="1" i="1" smtClean="0">
                <a:solidFill>
                  <a:srgbClr val="FFFFFF"/>
                </a:solidFill>
              </a:rPr>
              <a:t>ITC preloads all presentations</a:t>
            </a:r>
          </a:p>
          <a:p>
            <a:r>
              <a:rPr lang="en-US" altLang="en-US" b="1" i="1" smtClean="0">
                <a:solidFill>
                  <a:srgbClr val="FFFFFF"/>
                </a:solidFill>
              </a:rPr>
              <a:t>No changes at the conference</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6</a:t>
            </a:fld>
            <a:endParaRPr lang="en-US"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Presentation File</a:t>
            </a:r>
          </a:p>
        </p:txBody>
      </p:sp>
      <p:sp>
        <p:nvSpPr>
          <p:cNvPr id="16387" name="Rectangle 3"/>
          <p:cNvSpPr>
            <a:spLocks noGrp="1" noChangeArrowheads="1"/>
          </p:cNvSpPr>
          <p:nvPr>
            <p:ph type="body" idx="1"/>
          </p:nvPr>
        </p:nvSpPr>
        <p:spPr/>
        <p:txBody>
          <a:bodyPr/>
          <a:lstStyle/>
          <a:p>
            <a:r>
              <a:rPr lang="en-US" altLang="en-US" b="1" i="1" smtClean="0">
                <a:solidFill>
                  <a:srgbClr val="FFFFFF"/>
                </a:solidFill>
              </a:rPr>
              <a:t>One file per presentation</a:t>
            </a:r>
          </a:p>
          <a:p>
            <a:r>
              <a:rPr lang="en-US" altLang="en-US" b="1" i="1" smtClean="0">
                <a:solidFill>
                  <a:srgbClr val="FFFFFF"/>
                </a:solidFill>
              </a:rPr>
              <a:t>.pptx or .ppt format</a:t>
            </a:r>
          </a:p>
          <a:p>
            <a:r>
              <a:rPr lang="en-US" altLang="en-US" b="1" i="1" smtClean="0">
                <a:solidFill>
                  <a:srgbClr val="FFFFFF"/>
                </a:solidFill>
              </a:rPr>
              <a:t>File totally self contained</a:t>
            </a:r>
          </a:p>
          <a:p>
            <a:r>
              <a:rPr lang="en-US" altLang="en-US" b="1" i="1" smtClean="0">
                <a:solidFill>
                  <a:srgbClr val="FFFFFF"/>
                </a:solidFill>
              </a:rPr>
              <a:t>No links to:</a:t>
            </a:r>
          </a:p>
          <a:p>
            <a:pPr lvl="1"/>
            <a:r>
              <a:rPr lang="en-US" altLang="en-US" b="1" i="1" smtClean="0">
                <a:solidFill>
                  <a:srgbClr val="FFFFFF"/>
                </a:solidFill>
              </a:rPr>
              <a:t>Other files</a:t>
            </a:r>
          </a:p>
          <a:p>
            <a:pPr lvl="1"/>
            <a:r>
              <a:rPr lang="en-US" altLang="en-US" b="1" i="1" smtClean="0">
                <a:solidFill>
                  <a:srgbClr val="FFFFFF"/>
                </a:solidFill>
              </a:rPr>
              <a:t>The internet</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solidFill>
                  <a:srgbClr val="FFFF00"/>
                </a:solidFill>
              </a:rPr>
              <a:t>If You Use Different Versions:</a:t>
            </a:r>
            <a:endParaRPr lang="en-US" altLang="en-US" b="0" smtClean="0">
              <a:solidFill>
                <a:srgbClr val="FFFF00"/>
              </a:solidFill>
            </a:endParaRPr>
          </a:p>
        </p:txBody>
      </p:sp>
      <p:sp>
        <p:nvSpPr>
          <p:cNvPr id="18435" name="Rectangle 3"/>
          <p:cNvSpPr>
            <a:spLocks noGrp="1" noChangeArrowheads="1"/>
          </p:cNvSpPr>
          <p:nvPr>
            <p:ph type="body" idx="1"/>
          </p:nvPr>
        </p:nvSpPr>
        <p:spPr/>
        <p:txBody>
          <a:bodyPr/>
          <a:lstStyle/>
          <a:p>
            <a:r>
              <a:rPr lang="en-US" altLang="en-US" b="1" i="1" smtClean="0">
                <a:solidFill>
                  <a:srgbClr val="FFFFFF"/>
                </a:solidFill>
              </a:rPr>
              <a:t>Projected with Microsoft PowerPoint 2016</a:t>
            </a:r>
            <a:endParaRPr lang="en-US" altLang="en-US" smtClean="0">
              <a:solidFill>
                <a:srgbClr val="FFFF00"/>
              </a:solidFill>
            </a:endParaRPr>
          </a:p>
          <a:p>
            <a:r>
              <a:rPr lang="en-US" altLang="en-US" smtClean="0">
                <a:solidFill>
                  <a:srgbClr val="FFFF00"/>
                </a:solidFill>
              </a:rPr>
              <a:t>.pptx or .ppt file extension</a:t>
            </a:r>
          </a:p>
          <a:p>
            <a:r>
              <a:rPr lang="en-US" altLang="en-US" smtClean="0">
                <a:solidFill>
                  <a:srgbClr val="FFFF00"/>
                </a:solidFill>
              </a:rPr>
              <a:t>2010, 2007, 2003, or older OK</a:t>
            </a:r>
          </a:p>
          <a:p>
            <a:pPr lvl="1"/>
            <a:r>
              <a:rPr lang="en-US" altLang="en-US" smtClean="0">
                <a:solidFill>
                  <a:srgbClr val="FFFF00"/>
                </a:solidFill>
              </a:rPr>
              <a:t>but check bullet fonts with PPT 2016</a:t>
            </a:r>
          </a:p>
          <a:p>
            <a:pPr lvl="1"/>
            <a:r>
              <a:rPr lang="en-US" altLang="en-US" smtClean="0">
                <a:solidFill>
                  <a:srgbClr val="FFFF00"/>
                </a:solidFill>
              </a:rPr>
              <a:t>and check animation with PPT 2016</a:t>
            </a:r>
          </a:p>
          <a:p>
            <a:r>
              <a:rPr lang="en-US" altLang="en-US" smtClean="0">
                <a:solidFill>
                  <a:srgbClr val="FFFF00"/>
                </a:solidFill>
              </a:rPr>
              <a:t>Mac Office Versions OK, but take precautions</a:t>
            </a: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r>
              <a:rPr lang="en-US" altLang="en-US" smtClean="0">
                <a:solidFill>
                  <a:srgbClr val="FFFF00"/>
                </a:solidFill>
              </a:rPr>
              <a:t>Special Fonts or Symbols</a:t>
            </a:r>
            <a:endParaRPr lang="en-US" altLang="en-US" b="0" smtClean="0">
              <a:solidFill>
                <a:srgbClr val="FFFF00"/>
              </a:solidFill>
            </a:endParaRPr>
          </a:p>
        </p:txBody>
      </p:sp>
      <p:sp>
        <p:nvSpPr>
          <p:cNvPr id="20483" name="Rectangle 1027"/>
          <p:cNvSpPr>
            <a:spLocks noGrp="1" noChangeArrowheads="1"/>
          </p:cNvSpPr>
          <p:nvPr>
            <p:ph type="body" idx="1"/>
          </p:nvPr>
        </p:nvSpPr>
        <p:spPr/>
        <p:txBody>
          <a:bodyPr/>
          <a:lstStyle/>
          <a:p>
            <a:r>
              <a:rPr lang="en-US" altLang="en-US" smtClean="0">
                <a:solidFill>
                  <a:srgbClr val="FFFF00"/>
                </a:solidFill>
              </a:rPr>
              <a:t>Special fonts, symbols, bullets not on projection computer</a:t>
            </a:r>
          </a:p>
          <a:p>
            <a:r>
              <a:rPr lang="en-US" altLang="en-US" smtClean="0">
                <a:solidFill>
                  <a:srgbClr val="FFFF00"/>
                </a:solidFill>
              </a:rPr>
              <a:t>Watch out for:</a:t>
            </a:r>
          </a:p>
          <a:p>
            <a:pPr lvl="1"/>
            <a:r>
              <a:rPr lang="en-US" altLang="en-US" smtClean="0">
                <a:solidFill>
                  <a:srgbClr val="FFFF00"/>
                </a:solidFill>
              </a:rPr>
              <a:t>Wingdings</a:t>
            </a:r>
          </a:p>
          <a:p>
            <a:pPr lvl="1"/>
            <a:r>
              <a:rPr lang="en-US" altLang="en-US" smtClean="0">
                <a:solidFill>
                  <a:srgbClr val="FFFF00"/>
                </a:solidFill>
              </a:rPr>
              <a:t>MS Line Draw</a:t>
            </a:r>
          </a:p>
          <a:p>
            <a:pPr lvl="1"/>
            <a:r>
              <a:rPr lang="en-US" altLang="en-US" smtClean="0">
                <a:solidFill>
                  <a:srgbClr val="FFFF00"/>
                </a:solidFill>
              </a:rPr>
              <a:t>Monotype Sorts</a:t>
            </a:r>
          </a:p>
          <a:p>
            <a:pPr lvl="1"/>
            <a:r>
              <a:rPr lang="en-US" altLang="en-US" smtClean="0">
                <a:solidFill>
                  <a:srgbClr val="FFFF00"/>
                </a:solidFill>
              </a:rPr>
              <a:t>Scientific symbol fonts</a:t>
            </a:r>
          </a:p>
          <a:p>
            <a:pPr lvl="1"/>
            <a:r>
              <a:rPr lang="en-US" altLang="en-US" smtClean="0">
                <a:solidFill>
                  <a:srgbClr val="FFFF00"/>
                </a:solidFill>
              </a:rPr>
              <a:t>Asian language fonts</a:t>
            </a:r>
          </a:p>
          <a:p>
            <a:r>
              <a:rPr lang="en-US" altLang="en-US" smtClean="0">
                <a:solidFill>
                  <a:srgbClr val="FFFF00"/>
                </a:solidFill>
              </a:rPr>
              <a:t>Can embed TrueType fonts in file,</a:t>
            </a:r>
          </a:p>
          <a:p>
            <a:pPr lvl="1"/>
            <a:r>
              <a:rPr lang="en-US" altLang="en-US" smtClean="0">
                <a:solidFill>
                  <a:srgbClr val="FFFF00"/>
                </a:solidFill>
              </a:rPr>
              <a:t>But it increases upload times</a:t>
            </a:r>
          </a:p>
          <a:p>
            <a:endParaRPr lang="en-US" altLang="en-US" smtClean="0">
              <a:solidFill>
                <a:srgbClr val="FFFF00"/>
              </a:solidFill>
            </a:endParaRPr>
          </a:p>
        </p:txBody>
      </p:sp>
      <p:sp>
        <p:nvSpPr>
          <p:cNvPr id="2" name="Slide Number Placeholder 1"/>
          <p:cNvSpPr>
            <a:spLocks noGrp="1"/>
          </p:cNvSpPr>
          <p:nvPr>
            <p:ph type="sldNum" sz="quarter" idx="12"/>
          </p:nvPr>
        </p:nvSpPr>
        <p:spPr/>
        <p:txBody>
          <a:bodyPr/>
          <a:lstStyle/>
          <a:p>
            <a:pPr>
              <a:defRPr/>
            </a:pPr>
            <a:fld id="{0BC158BE-CF2D-4BFC-AA37-518ECDC90568}" type="slidenum">
              <a:rPr lang="en-US" altLang="en-US" smtClean="0"/>
              <a:pPr>
                <a:defRPr/>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
      <a:dk1>
        <a:srgbClr val="000000"/>
      </a:dk1>
      <a:lt1>
        <a:srgbClr val="114FFB"/>
      </a:lt1>
      <a:dk2>
        <a:srgbClr val="006B61"/>
      </a:dk2>
      <a:lt2>
        <a:srgbClr val="C0C0C0"/>
      </a:lt2>
      <a:accent1>
        <a:srgbClr val="FF00FF"/>
      </a:accent1>
      <a:accent2>
        <a:srgbClr val="00C0C0"/>
      </a:accent2>
      <a:accent3>
        <a:srgbClr val="AAB2FD"/>
      </a:accent3>
      <a:accent4>
        <a:srgbClr val="000000"/>
      </a:accent4>
      <a:accent5>
        <a:srgbClr val="FFAAFF"/>
      </a:accent5>
      <a:accent6>
        <a:srgbClr val="00AEAE"/>
      </a:accent6>
      <a:hlink>
        <a:srgbClr val="00C000"/>
      </a:hlink>
      <a:folHlink>
        <a:srgbClr val="800080"/>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6699FF"/>
    </a:dk1>
    <a:lt1>
      <a:srgbClr val="FFFFFF"/>
    </a:lt1>
    <a:dk2>
      <a:srgbClr val="3399FF"/>
    </a:dk2>
    <a:lt2>
      <a:srgbClr val="C0C0C0"/>
    </a:lt2>
    <a:accent1>
      <a:srgbClr val="FF00FF"/>
    </a:accent1>
    <a:accent2>
      <a:srgbClr val="00C0C0"/>
    </a:accent2>
    <a:accent3>
      <a:srgbClr val="FFFFFF"/>
    </a:accent3>
    <a:accent4>
      <a:srgbClr val="5682DA"/>
    </a:accent4>
    <a:accent5>
      <a:srgbClr val="FFAAFF"/>
    </a:accent5>
    <a:accent6>
      <a:srgbClr val="00AEAE"/>
    </a:accent6>
    <a:hlink>
      <a:srgbClr val="00C000"/>
    </a:hlink>
    <a:folHlink>
      <a:srgbClr val="800080"/>
    </a:folHlink>
  </a:clrScheme>
</a:themeOverride>
</file>

<file path=ppt/theme/themeOverride2.xml><?xml version="1.0" encoding="utf-8"?>
<a:themeOverride xmlns:a="http://schemas.openxmlformats.org/drawingml/2006/main">
  <a:clrScheme name="">
    <a:dk1>
      <a:srgbClr val="000000"/>
    </a:dk1>
    <a:lt1>
      <a:srgbClr val="628AFC"/>
    </a:lt1>
    <a:dk2>
      <a:srgbClr val="006B61"/>
    </a:dk2>
    <a:lt2>
      <a:srgbClr val="C0C0C0"/>
    </a:lt2>
    <a:accent1>
      <a:srgbClr val="FF00FF"/>
    </a:accent1>
    <a:accent2>
      <a:srgbClr val="00C0C0"/>
    </a:accent2>
    <a:accent3>
      <a:srgbClr val="B7C4FD"/>
    </a:accent3>
    <a:accent4>
      <a:srgbClr val="000000"/>
    </a:accent4>
    <a:accent5>
      <a:srgbClr val="FFAAFF"/>
    </a:accent5>
    <a:accent6>
      <a:srgbClr val="00AEAE"/>
    </a:accent6>
    <a:hlink>
      <a:srgbClr val="00C000"/>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Macintosh HD:Credence Foils:Powerpoint Template</Template>
  <TotalTime>2254</TotalTime>
  <Pages>2</Pages>
  <Words>4470</Words>
  <Application>Microsoft Macintosh PowerPoint</Application>
  <PresentationFormat>Widescreen</PresentationFormat>
  <Paragraphs>499</Paragraphs>
  <Slides>34</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Calibri</vt:lpstr>
      <vt:lpstr>Helvetica</vt:lpstr>
      <vt:lpstr>MS LineDraw</vt:lpstr>
      <vt:lpstr>Symbol</vt:lpstr>
      <vt:lpstr>Times</vt:lpstr>
      <vt:lpstr>Times New Roman</vt:lpstr>
      <vt:lpstr>Arial</vt:lpstr>
      <vt:lpstr>Powerpoint Template</vt:lpstr>
      <vt:lpstr>Clip</vt:lpstr>
      <vt:lpstr>ITC 2019 Presentation</vt:lpstr>
      <vt:lpstr>About this Presentation</vt:lpstr>
      <vt:lpstr>Purpose</vt:lpstr>
      <vt:lpstr>Outline</vt:lpstr>
      <vt:lpstr>Standards and Guidelines</vt:lpstr>
      <vt:lpstr>Projection Computer</vt:lpstr>
      <vt:lpstr>Presentation File</vt:lpstr>
      <vt:lpstr>If You Use Different Versions:</vt:lpstr>
      <vt:lpstr>Special Fonts or Symbols</vt:lpstr>
      <vt:lpstr>Style Guidelines</vt:lpstr>
      <vt:lpstr>Style Guidelines (cont)</vt:lpstr>
      <vt:lpstr>Mandatory Slides</vt:lpstr>
      <vt:lpstr>Other General Tips</vt:lpstr>
      <vt:lpstr>Contrast</vt:lpstr>
      <vt:lpstr>Other Color Schemes</vt:lpstr>
      <vt:lpstr>PowerPoint Presentation</vt:lpstr>
      <vt:lpstr>Dark Green Can Work Well</vt:lpstr>
      <vt:lpstr>Display Speed</vt:lpstr>
      <vt:lpstr>Transitions Between Slides</vt:lpstr>
      <vt:lpstr>Transitions Between Lines</vt:lpstr>
      <vt:lpstr>Sound Effects</vt:lpstr>
      <vt:lpstr>Borders</vt:lpstr>
      <vt:lpstr>Diagram slides</vt:lpstr>
      <vt:lpstr>Example:  Backplane ASP Connections</vt:lpstr>
      <vt:lpstr>Presenting Data - Graphs</vt:lpstr>
      <vt:lpstr>Fault coverage vs. No. of Vectors</vt:lpstr>
      <vt:lpstr>File Transfers:</vt:lpstr>
      <vt:lpstr>Schedule</vt:lpstr>
      <vt:lpstr>Some Bad Examples</vt:lpstr>
      <vt:lpstr> (Press the “Enter” key to continue)</vt:lpstr>
      <vt:lpstr>Bad Color Usage</vt:lpstr>
      <vt:lpstr>How to Annoy The Audience (Press Enter)</vt:lpstr>
      <vt:lpstr>Conclusion</vt:lpstr>
      <vt:lpstr>Test Slide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Guide</dc:title>
  <dc:subject>ITC '08 Electronic presentation guide/template</dc:subject>
  <dc:creator>Art Downey</dc:creator>
  <dc:description>V6.0 4/28/03 1st 2003 version_x000d_
V7.0 2/25/03 1st 2004 version_x000d_
V7.2 8/9/03 XP version for 2004_x000d_
V8.0 7/12/05 New info for ITC 2005_x000d_
V9.1 08/16/06 New conf + fix typos_x000d_
V11.0 6/19/08 New conf</dc:description>
  <cp:lastModifiedBy>Microsoft Office User</cp:lastModifiedBy>
  <cp:revision>210</cp:revision>
  <cp:lastPrinted>1998-05-12T14:00:08Z</cp:lastPrinted>
  <dcterms:created xsi:type="dcterms:W3CDTF">1996-01-26T05:25:42Z</dcterms:created>
  <dcterms:modified xsi:type="dcterms:W3CDTF">2019-10-25T20:57:31Z</dcterms:modified>
</cp:coreProperties>
</file>